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6A0E"/>
    <a:srgbClr val="244820"/>
    <a:srgbClr val="5B76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B813A8-D7F5-4FC9-B5F5-A658BF6EA501}" v="59" dt="2025-10-16T10:15:36.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222" y="66"/>
      </p:cViewPr>
      <p:guideLst>
        <p:guide orient="horz" pos="312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23FDC81E-659A-4AAC-9EDD-EA2EEB240E9E}"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4287861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3FDC81E-659A-4AAC-9EDD-EA2EEB240E9E}"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1225395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FDC81E-659A-4AAC-9EDD-EA2EEB240E9E}"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3821571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3FDC81E-659A-4AAC-9EDD-EA2EEB240E9E}"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3737216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3FDC81E-659A-4AAC-9EDD-EA2EEB240E9E}" type="datetimeFigureOut">
              <a:rPr lang="en-GB" smtClean="0"/>
              <a:t>17/10/2025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3365355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3FDC81E-659A-4AAC-9EDD-EA2EEB240E9E}" type="datetimeFigureOut">
              <a:rPr lang="en-GB" smtClean="0"/>
              <a:t>17/10/2025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912054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FDC81E-659A-4AAC-9EDD-EA2EEB240E9E}" type="datetimeFigureOut">
              <a:rPr lang="en-GB" smtClean="0"/>
              <a:t>17/10/2025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2697566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3FDC81E-659A-4AAC-9EDD-EA2EEB240E9E}"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2392030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3FDC81E-659A-4AAC-9EDD-EA2EEB240E9E}"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1526701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3FDC81E-659A-4AAC-9EDD-EA2EEB240E9E}"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133241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3FDC81E-659A-4AAC-9EDD-EA2EEB240E9E}"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2ABCF-E02D-48D5-AE7C-3970D894B2A9}" type="slidenum">
              <a:rPr lang="en-GB" smtClean="0"/>
              <a:t>‹#›</a:t>
            </a:fld>
            <a:endParaRPr lang="en-GB"/>
          </a:p>
        </p:txBody>
      </p:sp>
    </p:spTree>
    <p:extLst>
      <p:ext uri="{BB962C8B-B14F-4D97-AF65-F5344CB8AC3E}">
        <p14:creationId xmlns:p14="http://schemas.microsoft.com/office/powerpoint/2010/main" val="3850790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3FDC81E-659A-4AAC-9EDD-EA2EEB240E9E}" type="datetimeFigureOut">
              <a:rPr lang="en-GB" smtClean="0"/>
              <a:t>17/10/2025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F32ABCF-E02D-48D5-AE7C-3970D894B2A9}" type="slidenum">
              <a:rPr lang="en-GB" smtClean="0"/>
              <a:t>‹#›</a:t>
            </a:fld>
            <a:endParaRPr lang="en-GB"/>
          </a:p>
        </p:txBody>
      </p:sp>
    </p:spTree>
    <p:extLst>
      <p:ext uri="{BB962C8B-B14F-4D97-AF65-F5344CB8AC3E}">
        <p14:creationId xmlns:p14="http://schemas.microsoft.com/office/powerpoint/2010/main" val="27246909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maltbyredwood.com/calendar/?calid=1&amp;pid=27&amp;viewid=1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25F7BC88-3F66-8618-AF18-7967D9FF8715}"/>
              </a:ext>
            </a:extLst>
          </p:cNvPr>
          <p:cNvPicPr>
            <a:picLocks noChangeAspect="1"/>
          </p:cNvPicPr>
          <p:nvPr/>
        </p:nvPicPr>
        <p:blipFill>
          <a:blip r:embed="rId2">
            <a:extLst>
              <a:ext uri="{28A0092B-C50C-407E-A947-70E740481C1C}">
                <a14:useLocalDpi xmlns:a14="http://schemas.microsoft.com/office/drawing/2010/main" val="0"/>
              </a:ext>
            </a:extLst>
          </a:blip>
          <a:srcRect t="24075" b="24075"/>
          <a:stretch/>
        </p:blipFill>
        <p:spPr>
          <a:xfrm>
            <a:off x="0" y="-177868"/>
            <a:ext cx="6863272" cy="2372085"/>
          </a:xfrm>
          <a:prstGeom prst="rect">
            <a:avLst/>
          </a:prstGeom>
        </p:spPr>
      </p:pic>
      <p:sp>
        <p:nvSpPr>
          <p:cNvPr id="2" name="Rectangle 1">
            <a:extLst>
              <a:ext uri="{FF2B5EF4-FFF2-40B4-BE49-F238E27FC236}">
                <a16:creationId xmlns:a16="http://schemas.microsoft.com/office/drawing/2014/main" id="{62C59ECD-22E3-5BD4-BB81-3EAC1BE7F3EA}"/>
              </a:ext>
            </a:extLst>
          </p:cNvPr>
          <p:cNvSpPr/>
          <p:nvPr/>
        </p:nvSpPr>
        <p:spPr>
          <a:xfrm>
            <a:off x="-2" y="2162755"/>
            <a:ext cx="3355452" cy="381663"/>
          </a:xfrm>
          <a:prstGeom prst="rect">
            <a:avLst/>
          </a:prstGeom>
          <a:solidFill>
            <a:srgbClr val="8E6A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a:extLst>
              <a:ext uri="{FF2B5EF4-FFF2-40B4-BE49-F238E27FC236}">
                <a16:creationId xmlns:a16="http://schemas.microsoft.com/office/drawing/2014/main" id="{3A4D7439-48A1-F11C-0E51-979B80A5861F}"/>
              </a:ext>
            </a:extLst>
          </p:cNvPr>
          <p:cNvGrpSpPr>
            <a:grpSpLocks noGrp="1" noUngrp="1" noRot="1" noMove="1" noResize="1"/>
          </p:cNvGrpSpPr>
          <p:nvPr/>
        </p:nvGrpSpPr>
        <p:grpSpPr>
          <a:xfrm>
            <a:off x="0" y="-44451"/>
            <a:ext cx="2611054" cy="598726"/>
            <a:chOff x="-20472" y="-42153"/>
            <a:chExt cx="2611054" cy="598726"/>
          </a:xfrm>
        </p:grpSpPr>
        <p:sp>
          <p:nvSpPr>
            <p:cNvPr id="27" name="Rectangle 1">
              <a:extLst>
                <a:ext uri="{FF2B5EF4-FFF2-40B4-BE49-F238E27FC236}">
                  <a16:creationId xmlns:a16="http://schemas.microsoft.com/office/drawing/2014/main" id="{6E513A59-0A75-0404-0E87-925D05A402FC}"/>
                </a:ext>
              </a:extLst>
            </p:cNvPr>
            <p:cNvSpPr>
              <a:spLocks noGrp="1" noRot="1" noMove="1" noResize="1" noEditPoints="1" noAdjustHandles="1" noChangeArrowheads="1" noChangeShapeType="1"/>
            </p:cNvSpPr>
            <p:nvPr/>
          </p:nvSpPr>
          <p:spPr>
            <a:xfrm>
              <a:off x="-20472" y="-42153"/>
              <a:ext cx="2611054" cy="598726"/>
            </a:xfrm>
            <a:custGeom>
              <a:avLst/>
              <a:gdLst>
                <a:gd name="connsiteX0" fmla="*/ 0 w 2191119"/>
                <a:gd name="connsiteY0" fmla="*/ 0 h 484308"/>
                <a:gd name="connsiteX1" fmla="*/ 2191119 w 2191119"/>
                <a:gd name="connsiteY1" fmla="*/ 0 h 484308"/>
                <a:gd name="connsiteX2" fmla="*/ 2191119 w 2191119"/>
                <a:gd name="connsiteY2" fmla="*/ 484308 h 484308"/>
                <a:gd name="connsiteX3" fmla="*/ 0 w 2191119"/>
                <a:gd name="connsiteY3" fmla="*/ 484308 h 484308"/>
                <a:gd name="connsiteX4" fmla="*/ 0 w 2191119"/>
                <a:gd name="connsiteY4" fmla="*/ 0 h 484308"/>
                <a:gd name="connsiteX0" fmla="*/ 0 w 2191632"/>
                <a:gd name="connsiteY0" fmla="*/ 0 h 484308"/>
                <a:gd name="connsiteX1" fmla="*/ 2191119 w 2191632"/>
                <a:gd name="connsiteY1" fmla="*/ 0 h 484308"/>
                <a:gd name="connsiteX2" fmla="*/ 2191632 w 2191632"/>
                <a:gd name="connsiteY2" fmla="*/ 391489 h 484308"/>
                <a:gd name="connsiteX3" fmla="*/ 2191119 w 2191632"/>
                <a:gd name="connsiteY3" fmla="*/ 484308 h 484308"/>
                <a:gd name="connsiteX4" fmla="*/ 0 w 2191632"/>
                <a:gd name="connsiteY4" fmla="*/ 484308 h 484308"/>
                <a:gd name="connsiteX5" fmla="*/ 0 w 2191632"/>
                <a:gd name="connsiteY5" fmla="*/ 0 h 484308"/>
                <a:gd name="connsiteX0" fmla="*/ 0 w 2191632"/>
                <a:gd name="connsiteY0" fmla="*/ 0 h 489071"/>
                <a:gd name="connsiteX1" fmla="*/ 2191119 w 2191632"/>
                <a:gd name="connsiteY1" fmla="*/ 0 h 489071"/>
                <a:gd name="connsiteX2" fmla="*/ 2191632 w 2191632"/>
                <a:gd name="connsiteY2" fmla="*/ 391489 h 489071"/>
                <a:gd name="connsiteX3" fmla="*/ 2062531 w 2191632"/>
                <a:gd name="connsiteY3" fmla="*/ 489071 h 489071"/>
                <a:gd name="connsiteX4" fmla="*/ 0 w 2191632"/>
                <a:gd name="connsiteY4" fmla="*/ 484308 h 489071"/>
                <a:gd name="connsiteX5" fmla="*/ 0 w 2191632"/>
                <a:gd name="connsiteY5" fmla="*/ 0 h 489071"/>
                <a:gd name="connsiteX0" fmla="*/ 0 w 2191632"/>
                <a:gd name="connsiteY0" fmla="*/ 0 h 489071"/>
                <a:gd name="connsiteX1" fmla="*/ 2191119 w 2191632"/>
                <a:gd name="connsiteY1" fmla="*/ 0 h 489071"/>
                <a:gd name="connsiteX2" fmla="*/ 2191632 w 2191632"/>
                <a:gd name="connsiteY2" fmla="*/ 334339 h 489071"/>
                <a:gd name="connsiteX3" fmla="*/ 2062531 w 2191632"/>
                <a:gd name="connsiteY3" fmla="*/ 489071 h 489071"/>
                <a:gd name="connsiteX4" fmla="*/ 0 w 2191632"/>
                <a:gd name="connsiteY4" fmla="*/ 484308 h 489071"/>
                <a:gd name="connsiteX5" fmla="*/ 0 w 2191632"/>
                <a:gd name="connsiteY5" fmla="*/ 0 h 489071"/>
                <a:gd name="connsiteX0" fmla="*/ 0 w 2196522"/>
                <a:gd name="connsiteY0" fmla="*/ 0 h 489071"/>
                <a:gd name="connsiteX1" fmla="*/ 2191119 w 2196522"/>
                <a:gd name="connsiteY1" fmla="*/ 0 h 489071"/>
                <a:gd name="connsiteX2" fmla="*/ 2196522 w 2196522"/>
                <a:gd name="connsiteY2" fmla="*/ 372325 h 489071"/>
                <a:gd name="connsiteX3" fmla="*/ 2062531 w 2196522"/>
                <a:gd name="connsiteY3" fmla="*/ 489071 h 489071"/>
                <a:gd name="connsiteX4" fmla="*/ 0 w 2196522"/>
                <a:gd name="connsiteY4" fmla="*/ 484308 h 489071"/>
                <a:gd name="connsiteX5" fmla="*/ 0 w 2196522"/>
                <a:gd name="connsiteY5" fmla="*/ 0 h 489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6522" h="489071">
                  <a:moveTo>
                    <a:pt x="0" y="0"/>
                  </a:moveTo>
                  <a:lnTo>
                    <a:pt x="2191119" y="0"/>
                  </a:lnTo>
                  <a:lnTo>
                    <a:pt x="2196522" y="372325"/>
                  </a:lnTo>
                  <a:lnTo>
                    <a:pt x="2062531" y="489071"/>
                  </a:lnTo>
                  <a:lnTo>
                    <a:pt x="0" y="484308"/>
                  </a:lnTo>
                  <a:lnTo>
                    <a:pt x="0" y="0"/>
                  </a:lnTo>
                  <a:close/>
                </a:path>
              </a:pathLst>
            </a:custGeom>
            <a:solidFill>
              <a:srgbClr val="5B76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descr="Text&#10;&#10;Description automatically generated">
              <a:extLst>
                <a:ext uri="{FF2B5EF4-FFF2-40B4-BE49-F238E27FC236}">
                  <a16:creationId xmlns:a16="http://schemas.microsoft.com/office/drawing/2014/main" id="{8A238D6F-F5D6-0281-6337-6F1105FCE0F8}"/>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96122" y="45439"/>
              <a:ext cx="2384567" cy="407763"/>
            </a:xfrm>
            <a:prstGeom prst="rect">
              <a:avLst/>
            </a:prstGeom>
          </p:spPr>
        </p:pic>
      </p:grpSp>
      <p:sp>
        <p:nvSpPr>
          <p:cNvPr id="4" name="Text Box 8">
            <a:extLst>
              <a:ext uri="{FF2B5EF4-FFF2-40B4-BE49-F238E27FC236}">
                <a16:creationId xmlns:a16="http://schemas.microsoft.com/office/drawing/2014/main" id="{57CCCE07-AE8B-1496-CC98-CE1BAE7E70CF}"/>
              </a:ext>
            </a:extLst>
          </p:cNvPr>
          <p:cNvSpPr txBox="1">
            <a:spLocks noChangeArrowheads="1"/>
          </p:cNvSpPr>
          <p:nvPr/>
        </p:nvSpPr>
        <p:spPr bwMode="auto">
          <a:xfrm>
            <a:off x="74601" y="2645209"/>
            <a:ext cx="4769152" cy="467086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fontAlgn="base"/>
            <a:r>
              <a:rPr lang="en-GB" sz="900">
                <a:latin typeface="Century Gothic"/>
              </a:rPr>
              <a:t>Dear Parents and Carers,</a:t>
            </a:r>
          </a:p>
          <a:p>
            <a:r>
              <a:rPr lang="en-GB" sz="900">
                <a:latin typeface="Century Gothic"/>
              </a:rPr>
              <a:t>We are delighted to share what a fantastic start to the school year it has been. The children have settled back in beautifully, and we have been so impressed with their enthusiasm, kindness, and readiness to learn - displaying </a:t>
            </a:r>
            <a:r>
              <a:rPr lang="en-GB" sz="900" b="1">
                <a:latin typeface="Century Gothic"/>
              </a:rPr>
              <a:t>'READY, RESPECTFUL &amp; SAFE'</a:t>
            </a:r>
            <a:r>
              <a:rPr lang="en-GB" sz="900">
                <a:latin typeface="Century Gothic"/>
              </a:rPr>
              <a:t>. Our youngest pupils have also transitioned into our EYFS and are establishing friendships and confidence.</a:t>
            </a:r>
          </a:p>
          <a:p>
            <a:pPr fontAlgn="base"/>
            <a:r>
              <a:rPr lang="en-GB" sz="900">
                <a:latin typeface="Century Gothic"/>
              </a:rPr>
              <a:t>A huge thank you to everyone for ensuring children are in the correct school uniform – they are looking so smart and proud. We are also pleased to see such positive attendance and punctuality so far this term, which makes a real difference to the children’s progress and sense of routine.</a:t>
            </a:r>
            <a:br>
              <a:rPr lang="en-GB" sz="900">
                <a:latin typeface="Century Gothic" panose="020B0502020202020204" pitchFamily="34" charset="0"/>
              </a:rPr>
            </a:br>
            <a:endParaRPr lang="en-GB" sz="900">
              <a:latin typeface="Century Gothic" panose="020B0502020202020204" pitchFamily="34" charset="0"/>
            </a:endParaRPr>
          </a:p>
          <a:p>
            <a:pPr fontAlgn="base"/>
            <a:r>
              <a:rPr lang="en-GB" sz="900">
                <a:latin typeface="Century Gothic"/>
              </a:rPr>
              <a:t>We would like to thank you for supporting our focus on active travel this term. Since introducing this initiative, the children have been incredibly motivated and enthusiastic – it has been wonderful to see so many walking, cycling, scooting, and enjoying the benefits of being active on their way to school. Your encouragement at home has made a real difference, and we are proud of the positive habits our pupils are developing.</a:t>
            </a:r>
          </a:p>
          <a:p>
            <a:pPr fontAlgn="base"/>
            <a:r>
              <a:rPr lang="en-GB" sz="900">
                <a:latin typeface="Century Gothic"/>
              </a:rPr>
              <a:t>For those families who do need to travel by car, we kindly ask that you continue to be mindful when parking near school. Please ensure you are:</a:t>
            </a:r>
          </a:p>
          <a:p>
            <a:pPr fontAlgn="base"/>
            <a:r>
              <a:rPr lang="en-GB" sz="900">
                <a:latin typeface="Century Gothic"/>
              </a:rPr>
              <a:t>	- Parking respectfully and safely</a:t>
            </a:r>
          </a:p>
          <a:p>
            <a:pPr fontAlgn="base"/>
            <a:r>
              <a:rPr lang="en-GB" sz="900">
                <a:latin typeface="Century Gothic"/>
              </a:rPr>
              <a:t>	- Taking extra care when manoeuvring</a:t>
            </a:r>
          </a:p>
          <a:p>
            <a:pPr fontAlgn="base"/>
            <a:r>
              <a:rPr lang="en-GB" sz="900">
                <a:latin typeface="Century Gothic"/>
              </a:rPr>
              <a:t>	- Avoiding blocking local residents’ driveways</a:t>
            </a:r>
          </a:p>
          <a:p>
            <a:pPr fontAlgn="base"/>
            <a:r>
              <a:rPr lang="en-GB" sz="900">
                <a:latin typeface="Century Gothic"/>
              </a:rPr>
              <a:t>Thank you for helping us to keep our school community safe, considerate, and supportive of our neighbours.</a:t>
            </a:r>
          </a:p>
          <a:p>
            <a:pPr fontAlgn="base"/>
            <a:br>
              <a:rPr lang="en-GB" sz="900">
                <a:latin typeface="Century Gothic" panose="020B0502020202020204" pitchFamily="34" charset="0"/>
              </a:rPr>
            </a:br>
            <a:r>
              <a:rPr lang="en-GB" sz="900">
                <a:latin typeface="Century Gothic"/>
              </a:rPr>
              <a:t>Mental health and wellbeing continues to be a key priority for us. This year, all staff will be accessing </a:t>
            </a:r>
            <a:r>
              <a:rPr lang="en-GB" sz="900" i="1">
                <a:latin typeface="Century Gothic"/>
              </a:rPr>
              <a:t>Trauma Informed</a:t>
            </a:r>
            <a:r>
              <a:rPr lang="en-GB" sz="900">
                <a:latin typeface="Century Gothic"/>
              </a:rPr>
              <a:t> training to strengthen our ability to support every child in feeling safe, understood, and ready to thrive in their learning.</a:t>
            </a:r>
          </a:p>
          <a:p>
            <a:pPr fontAlgn="base"/>
            <a:r>
              <a:rPr lang="en-GB" sz="900">
                <a:latin typeface="Century Gothic"/>
              </a:rPr>
              <a:t>We look forward to delivering a wonderful year ahead and thank you once again for your ongoing support in helping to make our school community the very best it can be.</a:t>
            </a:r>
          </a:p>
          <a:p>
            <a:pPr fontAlgn="base"/>
            <a:endParaRPr lang="en-GB" sz="900">
              <a:latin typeface="Century Gothic"/>
            </a:endParaRPr>
          </a:p>
          <a:p>
            <a:pPr fontAlgn="base"/>
            <a:r>
              <a:rPr lang="en-GB" sz="900">
                <a:latin typeface="Century Gothic"/>
              </a:rPr>
              <a:t>Warm regards, Mrs Berry</a:t>
            </a:r>
            <a:endParaRPr lang="en-GB">
              <a:latin typeface="Century Gothic"/>
            </a:endParaRPr>
          </a:p>
          <a:p>
            <a:br>
              <a:rPr lang="en-GB" sz="800"/>
            </a:br>
            <a:endParaRPr lang="en-US" sz="600" b="1">
              <a:latin typeface="Century Gothic" panose="020B0502020202020204" pitchFamily="34" charset="0"/>
            </a:endParaRPr>
          </a:p>
        </p:txBody>
      </p:sp>
      <p:sp>
        <p:nvSpPr>
          <p:cNvPr id="8" name="Rectangle 3">
            <a:extLst>
              <a:ext uri="{FF2B5EF4-FFF2-40B4-BE49-F238E27FC236}">
                <a16:creationId xmlns:a16="http://schemas.microsoft.com/office/drawing/2014/main" id="{69573346-F8D0-765A-D799-C34E777E6032}"/>
              </a:ext>
            </a:extLst>
          </p:cNvPr>
          <p:cNvSpPr>
            <a:spLocks noChangeArrowheads="1"/>
          </p:cNvSpPr>
          <p:nvPr/>
        </p:nvSpPr>
        <p:spPr bwMode="auto">
          <a:xfrm>
            <a:off x="4917361" y="2916335"/>
            <a:ext cx="1947937" cy="4328436"/>
          </a:xfrm>
          <a:custGeom>
            <a:avLst/>
            <a:gdLst>
              <a:gd name="connsiteX0" fmla="*/ 0 w 1820936"/>
              <a:gd name="connsiteY0" fmla="*/ 0 h 4595770"/>
              <a:gd name="connsiteX1" fmla="*/ 1820936 w 1820936"/>
              <a:gd name="connsiteY1" fmla="*/ 0 h 4595770"/>
              <a:gd name="connsiteX2" fmla="*/ 1820936 w 1820936"/>
              <a:gd name="connsiteY2" fmla="*/ 4595770 h 4595770"/>
              <a:gd name="connsiteX3" fmla="*/ 0 w 1820936"/>
              <a:gd name="connsiteY3" fmla="*/ 4595770 h 4595770"/>
              <a:gd name="connsiteX4" fmla="*/ 0 w 1820936"/>
              <a:gd name="connsiteY4" fmla="*/ 0 h 4595770"/>
              <a:gd name="connsiteX0" fmla="*/ 7292 w 1828228"/>
              <a:gd name="connsiteY0" fmla="*/ 0 h 4595770"/>
              <a:gd name="connsiteX1" fmla="*/ 1828228 w 1828228"/>
              <a:gd name="connsiteY1" fmla="*/ 0 h 4595770"/>
              <a:gd name="connsiteX2" fmla="*/ 1828228 w 1828228"/>
              <a:gd name="connsiteY2" fmla="*/ 4595770 h 4595770"/>
              <a:gd name="connsiteX3" fmla="*/ 7292 w 1828228"/>
              <a:gd name="connsiteY3" fmla="*/ 4595770 h 4595770"/>
              <a:gd name="connsiteX4" fmla="*/ 0 w 1828228"/>
              <a:gd name="connsiteY4" fmla="*/ 4284726 h 4595770"/>
              <a:gd name="connsiteX5" fmla="*/ 7292 w 1828228"/>
              <a:gd name="connsiteY5" fmla="*/ 0 h 4595770"/>
              <a:gd name="connsiteX0" fmla="*/ 7292 w 1828228"/>
              <a:gd name="connsiteY0" fmla="*/ 0 h 4609217"/>
              <a:gd name="connsiteX1" fmla="*/ 1828228 w 1828228"/>
              <a:gd name="connsiteY1" fmla="*/ 0 h 4609217"/>
              <a:gd name="connsiteX2" fmla="*/ 1828228 w 1828228"/>
              <a:gd name="connsiteY2" fmla="*/ 4595770 h 4609217"/>
              <a:gd name="connsiteX3" fmla="*/ 262786 w 1828228"/>
              <a:gd name="connsiteY3" fmla="*/ 4609217 h 4609217"/>
              <a:gd name="connsiteX4" fmla="*/ 0 w 1828228"/>
              <a:gd name="connsiteY4" fmla="*/ 4284726 h 4609217"/>
              <a:gd name="connsiteX5" fmla="*/ 7292 w 1828228"/>
              <a:gd name="connsiteY5" fmla="*/ 0 h 4609217"/>
              <a:gd name="connsiteX0" fmla="*/ 7292 w 1828228"/>
              <a:gd name="connsiteY0" fmla="*/ 0 h 4609217"/>
              <a:gd name="connsiteX1" fmla="*/ 1828228 w 1828228"/>
              <a:gd name="connsiteY1" fmla="*/ 0 h 4609217"/>
              <a:gd name="connsiteX2" fmla="*/ 1828228 w 1828228"/>
              <a:gd name="connsiteY2" fmla="*/ 4595770 h 4609217"/>
              <a:gd name="connsiteX3" fmla="*/ 300886 w 1828228"/>
              <a:gd name="connsiteY3" fmla="*/ 4609217 h 4609217"/>
              <a:gd name="connsiteX4" fmla="*/ 0 w 1828228"/>
              <a:gd name="connsiteY4" fmla="*/ 4284726 h 4609217"/>
              <a:gd name="connsiteX5" fmla="*/ 7292 w 1828228"/>
              <a:gd name="connsiteY5" fmla="*/ 0 h 4609217"/>
              <a:gd name="connsiteX0" fmla="*/ 7292 w 1828228"/>
              <a:gd name="connsiteY0" fmla="*/ 0 h 4604455"/>
              <a:gd name="connsiteX1" fmla="*/ 1828228 w 1828228"/>
              <a:gd name="connsiteY1" fmla="*/ 0 h 4604455"/>
              <a:gd name="connsiteX2" fmla="*/ 1828228 w 1828228"/>
              <a:gd name="connsiteY2" fmla="*/ 4595770 h 4604455"/>
              <a:gd name="connsiteX3" fmla="*/ 319936 w 1828228"/>
              <a:gd name="connsiteY3" fmla="*/ 4604455 h 4604455"/>
              <a:gd name="connsiteX4" fmla="*/ 0 w 1828228"/>
              <a:gd name="connsiteY4" fmla="*/ 4284726 h 4604455"/>
              <a:gd name="connsiteX5" fmla="*/ 7292 w 1828228"/>
              <a:gd name="connsiteY5" fmla="*/ 0 h 4604455"/>
              <a:gd name="connsiteX0" fmla="*/ 7292 w 1828228"/>
              <a:gd name="connsiteY0" fmla="*/ 0 h 4599693"/>
              <a:gd name="connsiteX1" fmla="*/ 1828228 w 1828228"/>
              <a:gd name="connsiteY1" fmla="*/ 0 h 4599693"/>
              <a:gd name="connsiteX2" fmla="*/ 1828228 w 1828228"/>
              <a:gd name="connsiteY2" fmla="*/ 4595770 h 4599693"/>
              <a:gd name="connsiteX3" fmla="*/ 319936 w 1828228"/>
              <a:gd name="connsiteY3" fmla="*/ 4599693 h 4599693"/>
              <a:gd name="connsiteX4" fmla="*/ 0 w 1828228"/>
              <a:gd name="connsiteY4" fmla="*/ 4284726 h 4599693"/>
              <a:gd name="connsiteX5" fmla="*/ 7292 w 1828228"/>
              <a:gd name="connsiteY5" fmla="*/ 0 h 4599693"/>
              <a:gd name="connsiteX0" fmla="*/ 7292 w 1828228"/>
              <a:gd name="connsiteY0" fmla="*/ 0 h 4599693"/>
              <a:gd name="connsiteX1" fmla="*/ 1828228 w 1828228"/>
              <a:gd name="connsiteY1" fmla="*/ 0 h 4599693"/>
              <a:gd name="connsiteX2" fmla="*/ 1828228 w 1828228"/>
              <a:gd name="connsiteY2" fmla="*/ 4595770 h 4599693"/>
              <a:gd name="connsiteX3" fmla="*/ 310411 w 1828228"/>
              <a:gd name="connsiteY3" fmla="*/ 4599693 h 4599693"/>
              <a:gd name="connsiteX4" fmla="*/ 0 w 1828228"/>
              <a:gd name="connsiteY4" fmla="*/ 4284726 h 4599693"/>
              <a:gd name="connsiteX5" fmla="*/ 7292 w 1828228"/>
              <a:gd name="connsiteY5" fmla="*/ 0 h 4599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228" h="4599693">
                <a:moveTo>
                  <a:pt x="7292" y="0"/>
                </a:moveTo>
                <a:lnTo>
                  <a:pt x="1828228" y="0"/>
                </a:lnTo>
                <a:lnTo>
                  <a:pt x="1828228" y="4595770"/>
                </a:lnTo>
                <a:lnTo>
                  <a:pt x="310411" y="4599693"/>
                </a:lnTo>
                <a:lnTo>
                  <a:pt x="0" y="4284726"/>
                </a:lnTo>
                <a:cubicBezTo>
                  <a:pt x="2431" y="2856484"/>
                  <a:pt x="4861" y="1428242"/>
                  <a:pt x="7292" y="0"/>
                </a:cubicBezTo>
                <a:close/>
              </a:path>
            </a:pathLst>
          </a:custGeom>
          <a:solidFill>
            <a:srgbClr val="5B76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base" latinLnBrk="0" hangingPunct="0">
              <a:lnSpc>
                <a:spcPct val="100000"/>
              </a:lnSpc>
              <a:spcBef>
                <a:spcPct val="0"/>
              </a:spcBef>
              <a:spcAft>
                <a:spcPct val="0"/>
              </a:spcAft>
              <a:buClrTx/>
              <a:buSzTx/>
              <a:buFontTx/>
              <a:buNone/>
              <a:tabLst/>
            </a:pPr>
            <a:endParaRPr lang="en-GB" altLang="en-US" sz="1000" b="1">
              <a:solidFill>
                <a:schemeClr val="bg1"/>
              </a:solidFill>
              <a:latin typeface="Century Gothic" panose="020B0502020202020204" pitchFamily="34" charset="0"/>
            </a:endParaRPr>
          </a:p>
        </p:txBody>
      </p:sp>
      <p:sp>
        <p:nvSpPr>
          <p:cNvPr id="9" name="Text Box 6">
            <a:extLst>
              <a:ext uri="{FF2B5EF4-FFF2-40B4-BE49-F238E27FC236}">
                <a16:creationId xmlns:a16="http://schemas.microsoft.com/office/drawing/2014/main" id="{A09F4672-95C3-1962-0E1A-19170197236B}"/>
              </a:ext>
            </a:extLst>
          </p:cNvPr>
          <p:cNvSpPr txBox="1">
            <a:spLocks noChangeArrowheads="1"/>
          </p:cNvSpPr>
          <p:nvPr/>
        </p:nvSpPr>
        <p:spPr bwMode="auto">
          <a:xfrm>
            <a:off x="4733783" y="3011053"/>
            <a:ext cx="1828228" cy="1671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D3A236"/>
              </a:solidFill>
              <a:effectLst/>
              <a:latin typeface="Century Gothic" panose="020B0502020202020204" pitchFamily="34" charset="0"/>
            </a:endParaRPr>
          </a:p>
        </p:txBody>
      </p:sp>
      <p:sp>
        <p:nvSpPr>
          <p:cNvPr id="12" name="Text Box 7">
            <a:extLst>
              <a:ext uri="{FF2B5EF4-FFF2-40B4-BE49-F238E27FC236}">
                <a16:creationId xmlns:a16="http://schemas.microsoft.com/office/drawing/2014/main" id="{8646C6A7-53C0-4A00-876D-D86C2D4274B6}"/>
              </a:ext>
            </a:extLst>
          </p:cNvPr>
          <p:cNvSpPr txBox="1">
            <a:spLocks noChangeArrowheads="1"/>
          </p:cNvSpPr>
          <p:nvPr/>
        </p:nvSpPr>
        <p:spPr bwMode="auto">
          <a:xfrm>
            <a:off x="5009197" y="6214409"/>
            <a:ext cx="1956430" cy="393753"/>
          </a:xfrm>
          <a:prstGeom prst="rect">
            <a:avLst/>
          </a:prstGeom>
          <a:noFill/>
          <a:ln>
            <a:noFill/>
          </a:ln>
        </p:spPr>
        <p:txBody>
          <a:bodyPr vert="horz" wrap="square" lIns="91440" tIns="45720" rIns="91440" bIns="45720" numCol="1" anchor="t" anchorCtr="0" compatLnSpc="1">
            <a:prstTxWarp prst="textNoShape">
              <a:avLst/>
            </a:prstTxWarp>
          </a:bodyPr>
          <a:lstStyle/>
          <a:p>
            <a:pPr lvl="0" algn="ctr" defTabSz="914400" eaLnBrk="0" fontAlgn="base" hangingPunct="0">
              <a:spcBef>
                <a:spcPct val="0"/>
              </a:spcBef>
              <a:spcAft>
                <a:spcPct val="0"/>
              </a:spcAft>
            </a:pPr>
            <a:r>
              <a:rPr lang="en-GB" sz="900">
                <a:latin typeface="Century Gothic" panose="020B0502020202020204" pitchFamily="34" charset="0"/>
              </a:rPr>
              <a:t>For more upcoming dates please see our website: </a:t>
            </a:r>
            <a:r>
              <a:rPr lang="en-GB" sz="900">
                <a:solidFill>
                  <a:schemeClr val="accent6">
                    <a:lumMod val="20000"/>
                    <a:lumOff val="80000"/>
                  </a:schemeClr>
                </a:solidFill>
                <a:hlinkClick r:id="rId4">
                  <a:extLst>
                    <a:ext uri="{A12FA001-AC4F-418D-AE19-62706E023703}">
                      <ahyp:hlinkClr xmlns:ahyp="http://schemas.microsoft.com/office/drawing/2018/hyperlinkcolor" val="tx"/>
                    </a:ext>
                  </a:extLst>
                </a:hlinkClick>
              </a:rPr>
              <a:t>Maltby Redwood - Upcoming Events</a:t>
            </a:r>
            <a:endParaRPr kumimoji="0" lang="en-US" altLang="en-US" sz="900" b="1" i="0" u="none" strike="noStrike" cap="none" normalizeH="0" baseline="0">
              <a:ln>
                <a:noFill/>
              </a:ln>
              <a:solidFill>
                <a:schemeClr val="accent6">
                  <a:lumMod val="20000"/>
                  <a:lumOff val="80000"/>
                </a:schemeClr>
              </a:solidFill>
              <a:effectLst/>
              <a:latin typeface="Century Gothic" panose="020B0502020202020204" pitchFamily="34" charset="0"/>
            </a:endParaRPr>
          </a:p>
        </p:txBody>
      </p:sp>
      <p:sp>
        <p:nvSpPr>
          <p:cNvPr id="13" name="Rectangle 12">
            <a:extLst>
              <a:ext uri="{FF2B5EF4-FFF2-40B4-BE49-F238E27FC236}">
                <a16:creationId xmlns:a16="http://schemas.microsoft.com/office/drawing/2014/main" id="{34CDA41D-DFEF-9AF8-11D5-8D3198BD72F7}"/>
              </a:ext>
            </a:extLst>
          </p:cNvPr>
          <p:cNvSpPr>
            <a:spLocks noGrp="1" noRot="1" noMove="1" noResize="1" noEditPoints="1" noAdjustHandles="1" noChangeArrowheads="1" noChangeShapeType="1"/>
          </p:cNvSpPr>
          <p:nvPr/>
        </p:nvSpPr>
        <p:spPr>
          <a:xfrm>
            <a:off x="-1" y="7433632"/>
            <a:ext cx="6858001" cy="2519506"/>
          </a:xfrm>
          <a:prstGeom prst="rect">
            <a:avLst/>
          </a:prstGeom>
          <a:solidFill>
            <a:srgbClr val="5B76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 Box 6">
            <a:extLst>
              <a:ext uri="{FF2B5EF4-FFF2-40B4-BE49-F238E27FC236}">
                <a16:creationId xmlns:a16="http://schemas.microsoft.com/office/drawing/2014/main" id="{336300C3-31C7-D1FC-FA13-F881E3253FB8}"/>
              </a:ext>
            </a:extLst>
          </p:cNvPr>
          <p:cNvSpPr txBox="1">
            <a:spLocks noChangeArrowheads="1"/>
          </p:cNvSpPr>
          <p:nvPr/>
        </p:nvSpPr>
        <p:spPr bwMode="auto">
          <a:xfrm>
            <a:off x="4733783" y="4104859"/>
            <a:ext cx="1828228" cy="1671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a:ln>
                <a:noFill/>
              </a:ln>
              <a:solidFill>
                <a:srgbClr val="D3A236"/>
              </a:solidFill>
              <a:effectLst/>
              <a:latin typeface="Century Gothic" panose="020B0502020202020204" pitchFamily="34" charset="0"/>
            </a:endParaRPr>
          </a:p>
        </p:txBody>
      </p:sp>
      <p:sp>
        <p:nvSpPr>
          <p:cNvPr id="17" name="Text Box 6">
            <a:extLst>
              <a:ext uri="{FF2B5EF4-FFF2-40B4-BE49-F238E27FC236}">
                <a16:creationId xmlns:a16="http://schemas.microsoft.com/office/drawing/2014/main" id="{93E9A107-F750-18DA-2D7C-A610E7CA613B}"/>
              </a:ext>
            </a:extLst>
          </p:cNvPr>
          <p:cNvSpPr txBox="1">
            <a:spLocks noChangeArrowheads="1"/>
          </p:cNvSpPr>
          <p:nvPr/>
        </p:nvSpPr>
        <p:spPr bwMode="auto">
          <a:xfrm>
            <a:off x="4982476" y="2927466"/>
            <a:ext cx="1956430" cy="8493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lvl="0" algn="ctr" defTabSz="914400" eaLnBrk="0" fontAlgn="base" hangingPunct="0">
              <a:spcBef>
                <a:spcPct val="0"/>
              </a:spcBef>
              <a:spcAft>
                <a:spcPct val="0"/>
              </a:spcAft>
            </a:pPr>
            <a:r>
              <a:rPr lang="en-GB" altLang="en-US" sz="1600" b="1">
                <a:solidFill>
                  <a:schemeClr val="bg1"/>
                </a:solidFill>
                <a:latin typeface="Century Gothic" panose="020B0502020202020204" pitchFamily="34" charset="0"/>
              </a:rPr>
              <a:t>KEY DATES:</a:t>
            </a:r>
          </a:p>
          <a:p>
            <a:pPr lvl="0" algn="ctr" defTabSz="914400" eaLnBrk="0" fontAlgn="base" hangingPunct="0">
              <a:spcBef>
                <a:spcPct val="0"/>
              </a:spcBef>
              <a:spcAft>
                <a:spcPct val="0"/>
              </a:spcAft>
            </a:pPr>
            <a:endParaRPr lang="en-GB" altLang="en-US" sz="1600" b="1">
              <a:solidFill>
                <a:schemeClr val="bg1"/>
              </a:solidFill>
              <a:latin typeface="Century Gothic" panose="020B0502020202020204" pitchFamily="34" charset="0"/>
            </a:endParaRPr>
          </a:p>
          <a:p>
            <a:pPr lvl="0" algn="ctr" defTabSz="914400" eaLnBrk="0" fontAlgn="base" hangingPunct="0">
              <a:spcBef>
                <a:spcPct val="0"/>
              </a:spcBef>
              <a:spcAft>
                <a:spcPct val="0"/>
              </a:spcAft>
            </a:pPr>
            <a:r>
              <a:rPr lang="en-GB" altLang="en-US" sz="900" b="1">
                <a:solidFill>
                  <a:schemeClr val="bg1"/>
                </a:solidFill>
                <a:latin typeface="Century Gothic" panose="020B0502020202020204" pitchFamily="34" charset="0"/>
              </a:rPr>
              <a:t>    FS1 Teddy Bear Picnic </a:t>
            </a:r>
          </a:p>
          <a:p>
            <a:pPr lvl="0" algn="ctr" defTabSz="914400" eaLnBrk="0" fontAlgn="base" hangingPunct="0">
              <a:spcBef>
                <a:spcPct val="0"/>
              </a:spcBef>
              <a:spcAft>
                <a:spcPct val="0"/>
              </a:spcAft>
            </a:pPr>
            <a:r>
              <a:rPr lang="en-GB" altLang="en-US" sz="900" b="1">
                <a:solidFill>
                  <a:schemeClr val="bg1"/>
                </a:solidFill>
                <a:latin typeface="Century Gothic" panose="020B0502020202020204" pitchFamily="34" charset="0"/>
              </a:rPr>
              <a:t>    </a:t>
            </a:r>
            <a:r>
              <a:rPr lang="en-GB" altLang="en-US" sz="900">
                <a:solidFill>
                  <a:schemeClr val="bg1"/>
                </a:solidFill>
                <a:latin typeface="Century Gothic" panose="020B0502020202020204" pitchFamily="34" charset="0"/>
              </a:rPr>
              <a:t>Thursday 9th October</a:t>
            </a:r>
            <a:endParaRPr kumimoji="0" lang="en-GB" altLang="en-US" sz="900" i="0" u="none" strike="noStrike" cap="none" normalizeH="0" baseline="0">
              <a:ln>
                <a:noFill/>
              </a:ln>
              <a:solidFill>
                <a:schemeClr val="bg1"/>
              </a:solidFill>
              <a:effectLst/>
              <a:latin typeface="Century Gothic" panose="020B0502020202020204" pitchFamily="34" charset="0"/>
            </a:endParaRPr>
          </a:p>
        </p:txBody>
      </p:sp>
      <p:sp>
        <p:nvSpPr>
          <p:cNvPr id="21" name="Text Box 7">
            <a:extLst>
              <a:ext uri="{FF2B5EF4-FFF2-40B4-BE49-F238E27FC236}">
                <a16:creationId xmlns:a16="http://schemas.microsoft.com/office/drawing/2014/main" id="{3163FBF2-767C-0B09-5621-F1B0F15FCBB2}"/>
              </a:ext>
            </a:extLst>
          </p:cNvPr>
          <p:cNvSpPr txBox="1">
            <a:spLocks noChangeArrowheads="1"/>
          </p:cNvSpPr>
          <p:nvPr/>
        </p:nvSpPr>
        <p:spPr bwMode="auto">
          <a:xfrm>
            <a:off x="4964244" y="3925700"/>
            <a:ext cx="1947937" cy="393753"/>
          </a:xfrm>
          <a:prstGeom prst="rect">
            <a:avLst/>
          </a:prstGeom>
          <a:noFill/>
          <a:ln>
            <a:noFill/>
          </a:ln>
        </p:spPr>
        <p:txBody>
          <a:bodyPr vert="horz" wrap="square" lIns="91440" tIns="45720" rIns="91440" bIns="45720" numCol="1" anchor="t" anchorCtr="0" compatLnSpc="1">
            <a:prstTxWarp prst="textNoShape">
              <a:avLst/>
            </a:prstTxWarp>
          </a:bodyPr>
          <a:lstStyle/>
          <a:p>
            <a:pPr lvl="0" algn="ctr" defTabSz="914400" eaLnBrk="0" fontAlgn="base" hangingPunct="0">
              <a:spcBef>
                <a:spcPct val="0"/>
              </a:spcBef>
              <a:spcAft>
                <a:spcPct val="0"/>
              </a:spcAft>
            </a:pPr>
            <a:r>
              <a:rPr lang="en-GB" sz="900" b="1">
                <a:solidFill>
                  <a:schemeClr val="bg1"/>
                </a:solidFill>
                <a:latin typeface="Century Gothic" panose="020B0502020202020204" pitchFamily="34" charset="0"/>
              </a:rPr>
              <a:t>         Y1 Stay and Space</a:t>
            </a:r>
          </a:p>
          <a:p>
            <a:pPr lvl="0" algn="ctr" defTabSz="914400" eaLnBrk="0" fontAlgn="base" hangingPunct="0">
              <a:spcBef>
                <a:spcPct val="0"/>
              </a:spcBef>
              <a:spcAft>
                <a:spcPct val="0"/>
              </a:spcAft>
            </a:pPr>
            <a:r>
              <a:rPr lang="en-GB" sz="900">
                <a:solidFill>
                  <a:schemeClr val="bg1"/>
                </a:solidFill>
                <a:latin typeface="Century Gothic" panose="020B0502020202020204" pitchFamily="34" charset="0"/>
              </a:rPr>
              <a:t>Wednesday 22</a:t>
            </a:r>
            <a:r>
              <a:rPr lang="en-GB" sz="900" baseline="30000">
                <a:solidFill>
                  <a:schemeClr val="bg1"/>
                </a:solidFill>
                <a:latin typeface="Century Gothic" panose="020B0502020202020204" pitchFamily="34" charset="0"/>
              </a:rPr>
              <a:t>nd</a:t>
            </a:r>
            <a:r>
              <a:rPr lang="en-GB" sz="900">
                <a:solidFill>
                  <a:schemeClr val="bg1"/>
                </a:solidFill>
                <a:latin typeface="Century Gothic" panose="020B0502020202020204" pitchFamily="34" charset="0"/>
              </a:rPr>
              <a:t> October</a:t>
            </a:r>
          </a:p>
          <a:p>
            <a:pPr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a:p>
            <a:pPr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a:p>
            <a:pPr algn="ctr" defTabSz="914400" eaLnBrk="0" fontAlgn="base" hangingPunct="0">
              <a:spcBef>
                <a:spcPct val="0"/>
              </a:spcBef>
              <a:spcAft>
                <a:spcPct val="0"/>
              </a:spcAft>
            </a:pPr>
            <a:r>
              <a:rPr lang="en-GB" sz="900" b="1">
                <a:solidFill>
                  <a:schemeClr val="bg1"/>
                </a:solidFill>
                <a:latin typeface="Century Gothic" panose="020B0502020202020204" pitchFamily="34" charset="0"/>
              </a:rPr>
              <a:t>Y2 Literacy Festival &amp; Book Fair</a:t>
            </a:r>
          </a:p>
          <a:p>
            <a:pPr algn="ctr" defTabSz="914400" eaLnBrk="0" fontAlgn="base" hangingPunct="0">
              <a:spcBef>
                <a:spcPct val="0"/>
              </a:spcBef>
              <a:spcAft>
                <a:spcPct val="0"/>
              </a:spcAft>
            </a:pPr>
            <a:r>
              <a:rPr lang="en-GB" sz="900">
                <a:solidFill>
                  <a:schemeClr val="bg1"/>
                </a:solidFill>
                <a:latin typeface="Century Gothic" panose="020B0502020202020204" pitchFamily="34" charset="0"/>
              </a:rPr>
              <a:t>Monday 6</a:t>
            </a:r>
            <a:r>
              <a:rPr lang="en-GB" sz="900" baseline="30000">
                <a:solidFill>
                  <a:schemeClr val="bg1"/>
                </a:solidFill>
                <a:latin typeface="Century Gothic" panose="020B0502020202020204" pitchFamily="34" charset="0"/>
              </a:rPr>
              <a:t>th</a:t>
            </a:r>
            <a:r>
              <a:rPr lang="en-GB" sz="900">
                <a:solidFill>
                  <a:schemeClr val="bg1"/>
                </a:solidFill>
                <a:latin typeface="Century Gothic" panose="020B0502020202020204" pitchFamily="34" charset="0"/>
              </a:rPr>
              <a:t> October  </a:t>
            </a:r>
            <a:endParaRPr lang="en-US" altLang="en-US" sz="900">
              <a:solidFill>
                <a:schemeClr val="bg1"/>
              </a:solidFill>
              <a:latin typeface="Century Gothic" panose="020B0502020202020204" pitchFamily="34" charset="0"/>
            </a:endParaRPr>
          </a:p>
          <a:p>
            <a:pPr lvl="0"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a:p>
            <a:pPr lvl="0" algn="ctr" defTabSz="914400" eaLnBrk="0" fontAlgn="base" hangingPunct="0">
              <a:spcBef>
                <a:spcPct val="0"/>
              </a:spcBef>
              <a:spcAft>
                <a:spcPct val="0"/>
              </a:spcAft>
            </a:pPr>
            <a:r>
              <a:rPr lang="en-GB" sz="900" b="1">
                <a:solidFill>
                  <a:schemeClr val="bg1"/>
                </a:solidFill>
                <a:latin typeface="Century Gothic" panose="020B0502020202020204" pitchFamily="34" charset="0"/>
              </a:rPr>
              <a:t>Y3 stay and Stone Age -</a:t>
            </a:r>
          </a:p>
          <a:p>
            <a:pPr lvl="0" algn="ctr" defTabSz="914400" eaLnBrk="0" fontAlgn="base" hangingPunct="0">
              <a:spcBef>
                <a:spcPct val="0"/>
              </a:spcBef>
              <a:spcAft>
                <a:spcPct val="0"/>
              </a:spcAft>
            </a:pPr>
            <a:r>
              <a:rPr lang="en-GB" sz="900" b="1">
                <a:solidFill>
                  <a:schemeClr val="bg1"/>
                </a:solidFill>
                <a:latin typeface="Century Gothic" panose="020B0502020202020204" pitchFamily="34" charset="0"/>
              </a:rPr>
              <a:t>Stone Age Dress UP</a:t>
            </a:r>
          </a:p>
          <a:p>
            <a:pPr lvl="0" algn="ctr" defTabSz="914400" eaLnBrk="0" fontAlgn="base" hangingPunct="0">
              <a:spcBef>
                <a:spcPct val="0"/>
              </a:spcBef>
              <a:spcAft>
                <a:spcPct val="0"/>
              </a:spcAft>
            </a:pPr>
            <a:r>
              <a:rPr lang="en-GB" sz="900">
                <a:solidFill>
                  <a:schemeClr val="bg1"/>
                </a:solidFill>
                <a:latin typeface="Century Gothic" panose="020B0502020202020204" pitchFamily="34" charset="0"/>
              </a:rPr>
              <a:t>Friday 17</a:t>
            </a:r>
            <a:r>
              <a:rPr lang="en-GB" sz="900" baseline="30000">
                <a:solidFill>
                  <a:schemeClr val="bg1"/>
                </a:solidFill>
                <a:latin typeface="Century Gothic" panose="020B0502020202020204" pitchFamily="34" charset="0"/>
              </a:rPr>
              <a:t>th</a:t>
            </a:r>
            <a:r>
              <a:rPr lang="en-GB" sz="900">
                <a:solidFill>
                  <a:schemeClr val="bg1"/>
                </a:solidFill>
                <a:latin typeface="Century Gothic" panose="020B0502020202020204" pitchFamily="34" charset="0"/>
              </a:rPr>
              <a:t> October</a:t>
            </a:r>
          </a:p>
          <a:p>
            <a:pPr lvl="0"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a:p>
            <a:pPr lvl="0" algn="ctr" defTabSz="914400" eaLnBrk="0" fontAlgn="base" hangingPunct="0">
              <a:spcBef>
                <a:spcPct val="0"/>
              </a:spcBef>
              <a:spcAft>
                <a:spcPct val="0"/>
              </a:spcAft>
            </a:pPr>
            <a:r>
              <a:rPr lang="en-GB" sz="900" b="1">
                <a:solidFill>
                  <a:schemeClr val="bg1"/>
                </a:solidFill>
                <a:latin typeface="Century Gothic" panose="020B0502020202020204" pitchFamily="34" charset="0"/>
              </a:rPr>
              <a:t>Y4 Literacy Festival &amp; Book Fair</a:t>
            </a:r>
          </a:p>
          <a:p>
            <a:pPr lvl="0" algn="ctr" defTabSz="914400" eaLnBrk="0" fontAlgn="base" hangingPunct="0">
              <a:spcBef>
                <a:spcPct val="0"/>
              </a:spcBef>
              <a:spcAft>
                <a:spcPct val="0"/>
              </a:spcAft>
            </a:pPr>
            <a:r>
              <a:rPr lang="en-GB" sz="900">
                <a:solidFill>
                  <a:schemeClr val="bg1"/>
                </a:solidFill>
                <a:latin typeface="Century Gothic" panose="020B0502020202020204" pitchFamily="34" charset="0"/>
              </a:rPr>
              <a:t>Monday 6</a:t>
            </a:r>
            <a:r>
              <a:rPr lang="en-GB" sz="900" baseline="30000">
                <a:solidFill>
                  <a:schemeClr val="bg1"/>
                </a:solidFill>
                <a:latin typeface="Century Gothic" panose="020B0502020202020204" pitchFamily="34" charset="0"/>
              </a:rPr>
              <a:t>th</a:t>
            </a:r>
            <a:r>
              <a:rPr lang="en-GB" sz="900">
                <a:solidFill>
                  <a:schemeClr val="bg1"/>
                </a:solidFill>
                <a:latin typeface="Century Gothic" panose="020B0502020202020204" pitchFamily="34" charset="0"/>
              </a:rPr>
              <a:t> October</a:t>
            </a:r>
          </a:p>
          <a:p>
            <a:pPr lvl="0"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a:p>
            <a:pPr lvl="0" algn="ctr" defTabSz="914400" eaLnBrk="0" fontAlgn="base" hangingPunct="0">
              <a:spcBef>
                <a:spcPct val="0"/>
              </a:spcBef>
              <a:spcAft>
                <a:spcPct val="0"/>
              </a:spcAft>
            </a:pPr>
            <a:r>
              <a:rPr lang="en-GB" sz="900" b="1">
                <a:solidFill>
                  <a:schemeClr val="bg1"/>
                </a:solidFill>
                <a:latin typeface="Century Gothic" panose="020B0502020202020204" pitchFamily="34" charset="0"/>
              </a:rPr>
              <a:t>Parents Evening</a:t>
            </a:r>
          </a:p>
          <a:p>
            <a:pPr lvl="0" algn="ctr" defTabSz="914400" eaLnBrk="0" fontAlgn="base" hangingPunct="0">
              <a:spcBef>
                <a:spcPct val="0"/>
              </a:spcBef>
              <a:spcAft>
                <a:spcPct val="0"/>
              </a:spcAft>
            </a:pPr>
            <a:r>
              <a:rPr lang="en-GB" sz="900">
                <a:solidFill>
                  <a:schemeClr val="bg1"/>
                </a:solidFill>
                <a:latin typeface="Century Gothic" panose="020B0502020202020204" pitchFamily="34" charset="0"/>
              </a:rPr>
              <a:t>Wednesday 22</a:t>
            </a:r>
            <a:r>
              <a:rPr lang="en-GB" sz="900" baseline="30000">
                <a:solidFill>
                  <a:schemeClr val="bg1"/>
                </a:solidFill>
                <a:latin typeface="Century Gothic" panose="020B0502020202020204" pitchFamily="34" charset="0"/>
              </a:rPr>
              <a:t>nd</a:t>
            </a:r>
            <a:r>
              <a:rPr lang="en-GB" sz="900">
                <a:solidFill>
                  <a:schemeClr val="bg1"/>
                </a:solidFill>
                <a:latin typeface="Century Gothic" panose="020B0502020202020204" pitchFamily="34" charset="0"/>
              </a:rPr>
              <a:t> October</a:t>
            </a:r>
          </a:p>
          <a:p>
            <a:pPr lvl="0" algn="ctr" defTabSz="914400" eaLnBrk="0" fontAlgn="base" hangingPunct="0">
              <a:spcBef>
                <a:spcPct val="0"/>
              </a:spcBef>
              <a:spcAft>
                <a:spcPct val="0"/>
              </a:spcAft>
            </a:pPr>
            <a:endParaRPr lang="en-GB" sz="900">
              <a:solidFill>
                <a:schemeClr val="bg1"/>
              </a:solidFill>
              <a:latin typeface="Century Gothic" panose="020B0502020202020204" pitchFamily="34" charset="0"/>
            </a:endParaRPr>
          </a:p>
        </p:txBody>
      </p:sp>
      <p:sp>
        <p:nvSpPr>
          <p:cNvPr id="23" name="Rectangle: Single Corner Snipped 7">
            <a:extLst>
              <a:ext uri="{FF2B5EF4-FFF2-40B4-BE49-F238E27FC236}">
                <a16:creationId xmlns:a16="http://schemas.microsoft.com/office/drawing/2014/main" id="{34E3A66C-02E3-454A-5688-2626A055DBEF}"/>
              </a:ext>
            </a:extLst>
          </p:cNvPr>
          <p:cNvSpPr>
            <a:spLocks noGrp="1" noRot="1" noMove="1" noResize="1" noEditPoints="1" noAdjustHandles="1" noChangeArrowheads="1" noChangeShapeType="1"/>
          </p:cNvSpPr>
          <p:nvPr/>
        </p:nvSpPr>
        <p:spPr>
          <a:xfrm rot="10800000" flipH="1" flipV="1">
            <a:off x="-2" y="7218947"/>
            <a:ext cx="4509221" cy="584993"/>
          </a:xfrm>
          <a:custGeom>
            <a:avLst/>
            <a:gdLst>
              <a:gd name="connsiteX0" fmla="*/ 0 w 6891663"/>
              <a:gd name="connsiteY0" fmla="*/ 0 h 591271"/>
              <a:gd name="connsiteX1" fmla="*/ 6596028 w 6891663"/>
              <a:gd name="connsiteY1" fmla="*/ 0 h 591271"/>
              <a:gd name="connsiteX2" fmla="*/ 6891663 w 6891663"/>
              <a:gd name="connsiteY2" fmla="*/ 295636 h 591271"/>
              <a:gd name="connsiteX3" fmla="*/ 6891663 w 6891663"/>
              <a:gd name="connsiteY3" fmla="*/ 591271 h 591271"/>
              <a:gd name="connsiteX4" fmla="*/ 0 w 6891663"/>
              <a:gd name="connsiteY4" fmla="*/ 591271 h 591271"/>
              <a:gd name="connsiteX5" fmla="*/ 0 w 6891663"/>
              <a:gd name="connsiteY5" fmla="*/ 0 h 591271"/>
              <a:gd name="connsiteX0" fmla="*/ 0 w 6910713"/>
              <a:gd name="connsiteY0" fmla="*/ 0 h 591271"/>
              <a:gd name="connsiteX1" fmla="*/ 6596028 w 6910713"/>
              <a:gd name="connsiteY1" fmla="*/ 0 h 591271"/>
              <a:gd name="connsiteX2" fmla="*/ 6910713 w 6910713"/>
              <a:gd name="connsiteY2" fmla="*/ 581386 h 591271"/>
              <a:gd name="connsiteX3" fmla="*/ 6891663 w 6910713"/>
              <a:gd name="connsiteY3" fmla="*/ 591271 h 591271"/>
              <a:gd name="connsiteX4" fmla="*/ 0 w 6910713"/>
              <a:gd name="connsiteY4" fmla="*/ 591271 h 591271"/>
              <a:gd name="connsiteX5" fmla="*/ 0 w 6910713"/>
              <a:gd name="connsiteY5" fmla="*/ 0 h 591271"/>
              <a:gd name="connsiteX0" fmla="*/ 0 w 6910713"/>
              <a:gd name="connsiteY0" fmla="*/ 0 h 591271"/>
              <a:gd name="connsiteX1" fmla="*/ 6329328 w 6910713"/>
              <a:gd name="connsiteY1" fmla="*/ 9525 h 591271"/>
              <a:gd name="connsiteX2" fmla="*/ 6910713 w 6910713"/>
              <a:gd name="connsiteY2" fmla="*/ 581386 h 591271"/>
              <a:gd name="connsiteX3" fmla="*/ 6891663 w 6910713"/>
              <a:gd name="connsiteY3" fmla="*/ 591271 h 591271"/>
              <a:gd name="connsiteX4" fmla="*/ 0 w 6910713"/>
              <a:gd name="connsiteY4" fmla="*/ 591271 h 591271"/>
              <a:gd name="connsiteX5" fmla="*/ 0 w 6910713"/>
              <a:gd name="connsiteY5" fmla="*/ 0 h 591271"/>
              <a:gd name="connsiteX0" fmla="*/ 0 w 6910713"/>
              <a:gd name="connsiteY0" fmla="*/ 6830 h 598101"/>
              <a:gd name="connsiteX1" fmla="*/ 6360165 w 6910713"/>
              <a:gd name="connsiteY1" fmla="*/ 0 h 598101"/>
              <a:gd name="connsiteX2" fmla="*/ 6910713 w 6910713"/>
              <a:gd name="connsiteY2" fmla="*/ 588216 h 598101"/>
              <a:gd name="connsiteX3" fmla="*/ 6891663 w 6910713"/>
              <a:gd name="connsiteY3" fmla="*/ 598101 h 598101"/>
              <a:gd name="connsiteX4" fmla="*/ 0 w 6910713"/>
              <a:gd name="connsiteY4" fmla="*/ 598101 h 598101"/>
              <a:gd name="connsiteX5" fmla="*/ 0 w 6910713"/>
              <a:gd name="connsiteY5" fmla="*/ 6830 h 598101"/>
              <a:gd name="connsiteX0" fmla="*/ 0 w 6910713"/>
              <a:gd name="connsiteY0" fmla="*/ 6830 h 598101"/>
              <a:gd name="connsiteX1" fmla="*/ 6360165 w 6910713"/>
              <a:gd name="connsiteY1" fmla="*/ 0 h 598101"/>
              <a:gd name="connsiteX2" fmla="*/ 6632537 w 6910713"/>
              <a:gd name="connsiteY2" fmla="*/ 317527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848379 w 6910713"/>
              <a:gd name="connsiteY2" fmla="*/ 178513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910713 w 6910713"/>
              <a:gd name="connsiteY2" fmla="*/ 588216 h 598101"/>
              <a:gd name="connsiteX3" fmla="*/ 6891663 w 6910713"/>
              <a:gd name="connsiteY3" fmla="*/ 598101 h 598101"/>
              <a:gd name="connsiteX4" fmla="*/ 0 w 6910713"/>
              <a:gd name="connsiteY4" fmla="*/ 598101 h 598101"/>
              <a:gd name="connsiteX5" fmla="*/ 0 w 6910713"/>
              <a:gd name="connsiteY5" fmla="*/ 6830 h 598101"/>
              <a:gd name="connsiteX0" fmla="*/ 0 w 6910713"/>
              <a:gd name="connsiteY0" fmla="*/ 6830 h 598101"/>
              <a:gd name="connsiteX1" fmla="*/ 6360165 w 6910713"/>
              <a:gd name="connsiteY1" fmla="*/ 0 h 598101"/>
              <a:gd name="connsiteX2" fmla="*/ 6560589 w 6910713"/>
              <a:gd name="connsiteY2" fmla="*/ 203046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899771 w 6910713"/>
              <a:gd name="connsiteY2" fmla="*/ 153983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0 h 591271"/>
              <a:gd name="connsiteX1" fmla="*/ 6637678 w 6910713"/>
              <a:gd name="connsiteY1" fmla="*/ 1346 h 591271"/>
              <a:gd name="connsiteX2" fmla="*/ 6899771 w 6910713"/>
              <a:gd name="connsiteY2" fmla="*/ 147153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78791 w 6910713"/>
              <a:gd name="connsiteY1" fmla="*/ 1346 h 591271"/>
              <a:gd name="connsiteX2" fmla="*/ 6899771 w 6910713"/>
              <a:gd name="connsiteY2" fmla="*/ 147153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78791 w 6910713"/>
              <a:gd name="connsiteY1" fmla="*/ 1346 h 591271"/>
              <a:gd name="connsiteX2" fmla="*/ 6899771 w 6910713"/>
              <a:gd name="connsiteY2" fmla="*/ 196216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17122 w 6910713"/>
              <a:gd name="connsiteY1" fmla="*/ 1346 h 591271"/>
              <a:gd name="connsiteX2" fmla="*/ 6899771 w 6910713"/>
              <a:gd name="connsiteY2" fmla="*/ 196216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910713" h="591271">
                <a:moveTo>
                  <a:pt x="0" y="0"/>
                </a:moveTo>
                <a:lnTo>
                  <a:pt x="6617122" y="1346"/>
                </a:lnTo>
                <a:lnTo>
                  <a:pt x="6899771" y="196216"/>
                </a:lnTo>
                <a:lnTo>
                  <a:pt x="6910713" y="581386"/>
                </a:lnTo>
                <a:lnTo>
                  <a:pt x="6891663" y="591271"/>
                </a:lnTo>
                <a:lnTo>
                  <a:pt x="0" y="591271"/>
                </a:lnTo>
                <a:lnTo>
                  <a:pt x="0" y="0"/>
                </a:lnTo>
                <a:close/>
              </a:path>
            </a:pathLst>
          </a:custGeom>
          <a:solidFill>
            <a:srgbClr val="2448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a:solidFill>
                <a:schemeClr val="bg1"/>
              </a:solidFill>
            </a:endParaRPr>
          </a:p>
        </p:txBody>
      </p:sp>
      <p:sp>
        <p:nvSpPr>
          <p:cNvPr id="5" name="Rectangle: Single Corner Snipped 7">
            <a:extLst>
              <a:ext uri="{FF2B5EF4-FFF2-40B4-BE49-F238E27FC236}">
                <a16:creationId xmlns:a16="http://schemas.microsoft.com/office/drawing/2014/main" id="{AAA0FE1F-F492-B840-6B07-6228E219BDBD}"/>
              </a:ext>
            </a:extLst>
          </p:cNvPr>
          <p:cNvSpPr>
            <a:spLocks noGrp="1" noRot="1" noMove="1" noResize="1" noEditPoints="1" noAdjustHandles="1" noChangeArrowheads="1" noChangeShapeType="1"/>
          </p:cNvSpPr>
          <p:nvPr/>
        </p:nvSpPr>
        <p:spPr>
          <a:xfrm flipH="1" flipV="1">
            <a:off x="3067191" y="2162334"/>
            <a:ext cx="3796081" cy="381593"/>
          </a:xfrm>
          <a:custGeom>
            <a:avLst/>
            <a:gdLst>
              <a:gd name="connsiteX0" fmla="*/ 0 w 6891663"/>
              <a:gd name="connsiteY0" fmla="*/ 0 h 591271"/>
              <a:gd name="connsiteX1" fmla="*/ 6596028 w 6891663"/>
              <a:gd name="connsiteY1" fmla="*/ 0 h 591271"/>
              <a:gd name="connsiteX2" fmla="*/ 6891663 w 6891663"/>
              <a:gd name="connsiteY2" fmla="*/ 295636 h 591271"/>
              <a:gd name="connsiteX3" fmla="*/ 6891663 w 6891663"/>
              <a:gd name="connsiteY3" fmla="*/ 591271 h 591271"/>
              <a:gd name="connsiteX4" fmla="*/ 0 w 6891663"/>
              <a:gd name="connsiteY4" fmla="*/ 591271 h 591271"/>
              <a:gd name="connsiteX5" fmla="*/ 0 w 6891663"/>
              <a:gd name="connsiteY5" fmla="*/ 0 h 591271"/>
              <a:gd name="connsiteX0" fmla="*/ 0 w 6910713"/>
              <a:gd name="connsiteY0" fmla="*/ 0 h 591271"/>
              <a:gd name="connsiteX1" fmla="*/ 6596028 w 6910713"/>
              <a:gd name="connsiteY1" fmla="*/ 0 h 591271"/>
              <a:gd name="connsiteX2" fmla="*/ 6910713 w 6910713"/>
              <a:gd name="connsiteY2" fmla="*/ 581386 h 591271"/>
              <a:gd name="connsiteX3" fmla="*/ 6891663 w 6910713"/>
              <a:gd name="connsiteY3" fmla="*/ 591271 h 591271"/>
              <a:gd name="connsiteX4" fmla="*/ 0 w 6910713"/>
              <a:gd name="connsiteY4" fmla="*/ 591271 h 591271"/>
              <a:gd name="connsiteX5" fmla="*/ 0 w 6910713"/>
              <a:gd name="connsiteY5" fmla="*/ 0 h 591271"/>
              <a:gd name="connsiteX0" fmla="*/ 0 w 6910713"/>
              <a:gd name="connsiteY0" fmla="*/ 0 h 591271"/>
              <a:gd name="connsiteX1" fmla="*/ 6329328 w 6910713"/>
              <a:gd name="connsiteY1" fmla="*/ 9525 h 591271"/>
              <a:gd name="connsiteX2" fmla="*/ 6910713 w 6910713"/>
              <a:gd name="connsiteY2" fmla="*/ 581386 h 591271"/>
              <a:gd name="connsiteX3" fmla="*/ 6891663 w 6910713"/>
              <a:gd name="connsiteY3" fmla="*/ 591271 h 591271"/>
              <a:gd name="connsiteX4" fmla="*/ 0 w 6910713"/>
              <a:gd name="connsiteY4" fmla="*/ 591271 h 591271"/>
              <a:gd name="connsiteX5" fmla="*/ 0 w 6910713"/>
              <a:gd name="connsiteY5" fmla="*/ 0 h 591271"/>
              <a:gd name="connsiteX0" fmla="*/ 0 w 6910713"/>
              <a:gd name="connsiteY0" fmla="*/ 6830 h 598101"/>
              <a:gd name="connsiteX1" fmla="*/ 6360165 w 6910713"/>
              <a:gd name="connsiteY1" fmla="*/ 0 h 598101"/>
              <a:gd name="connsiteX2" fmla="*/ 6910713 w 6910713"/>
              <a:gd name="connsiteY2" fmla="*/ 588216 h 598101"/>
              <a:gd name="connsiteX3" fmla="*/ 6891663 w 6910713"/>
              <a:gd name="connsiteY3" fmla="*/ 598101 h 598101"/>
              <a:gd name="connsiteX4" fmla="*/ 0 w 6910713"/>
              <a:gd name="connsiteY4" fmla="*/ 598101 h 598101"/>
              <a:gd name="connsiteX5" fmla="*/ 0 w 6910713"/>
              <a:gd name="connsiteY5" fmla="*/ 6830 h 598101"/>
              <a:gd name="connsiteX0" fmla="*/ 0 w 6910713"/>
              <a:gd name="connsiteY0" fmla="*/ 6830 h 598101"/>
              <a:gd name="connsiteX1" fmla="*/ 6360165 w 6910713"/>
              <a:gd name="connsiteY1" fmla="*/ 0 h 598101"/>
              <a:gd name="connsiteX2" fmla="*/ 6632537 w 6910713"/>
              <a:gd name="connsiteY2" fmla="*/ 317527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848379 w 6910713"/>
              <a:gd name="connsiteY2" fmla="*/ 178513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910713 w 6910713"/>
              <a:gd name="connsiteY2" fmla="*/ 588216 h 598101"/>
              <a:gd name="connsiteX3" fmla="*/ 6891663 w 6910713"/>
              <a:gd name="connsiteY3" fmla="*/ 598101 h 598101"/>
              <a:gd name="connsiteX4" fmla="*/ 0 w 6910713"/>
              <a:gd name="connsiteY4" fmla="*/ 598101 h 598101"/>
              <a:gd name="connsiteX5" fmla="*/ 0 w 6910713"/>
              <a:gd name="connsiteY5" fmla="*/ 6830 h 598101"/>
              <a:gd name="connsiteX0" fmla="*/ 0 w 6910713"/>
              <a:gd name="connsiteY0" fmla="*/ 6830 h 598101"/>
              <a:gd name="connsiteX1" fmla="*/ 6360165 w 6910713"/>
              <a:gd name="connsiteY1" fmla="*/ 0 h 598101"/>
              <a:gd name="connsiteX2" fmla="*/ 6560589 w 6910713"/>
              <a:gd name="connsiteY2" fmla="*/ 203046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6830 h 598101"/>
              <a:gd name="connsiteX1" fmla="*/ 6360165 w 6910713"/>
              <a:gd name="connsiteY1" fmla="*/ 0 h 598101"/>
              <a:gd name="connsiteX2" fmla="*/ 6899771 w 6910713"/>
              <a:gd name="connsiteY2" fmla="*/ 153983 h 598101"/>
              <a:gd name="connsiteX3" fmla="*/ 6910713 w 6910713"/>
              <a:gd name="connsiteY3" fmla="*/ 588216 h 598101"/>
              <a:gd name="connsiteX4" fmla="*/ 6891663 w 6910713"/>
              <a:gd name="connsiteY4" fmla="*/ 598101 h 598101"/>
              <a:gd name="connsiteX5" fmla="*/ 0 w 6910713"/>
              <a:gd name="connsiteY5" fmla="*/ 598101 h 598101"/>
              <a:gd name="connsiteX6" fmla="*/ 0 w 6910713"/>
              <a:gd name="connsiteY6" fmla="*/ 6830 h 598101"/>
              <a:gd name="connsiteX0" fmla="*/ 0 w 6910713"/>
              <a:gd name="connsiteY0" fmla="*/ 0 h 591271"/>
              <a:gd name="connsiteX1" fmla="*/ 6637678 w 6910713"/>
              <a:gd name="connsiteY1" fmla="*/ 1346 h 591271"/>
              <a:gd name="connsiteX2" fmla="*/ 6899771 w 6910713"/>
              <a:gd name="connsiteY2" fmla="*/ 147153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78791 w 6910713"/>
              <a:gd name="connsiteY1" fmla="*/ 1346 h 591271"/>
              <a:gd name="connsiteX2" fmla="*/ 6899771 w 6910713"/>
              <a:gd name="connsiteY2" fmla="*/ 147153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78791 w 6910713"/>
              <a:gd name="connsiteY1" fmla="*/ 1346 h 591271"/>
              <a:gd name="connsiteX2" fmla="*/ 6899771 w 6910713"/>
              <a:gd name="connsiteY2" fmla="*/ 196216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 name="connsiteX0" fmla="*/ 0 w 6910713"/>
              <a:gd name="connsiteY0" fmla="*/ 0 h 591271"/>
              <a:gd name="connsiteX1" fmla="*/ 6617122 w 6910713"/>
              <a:gd name="connsiteY1" fmla="*/ 1346 h 591271"/>
              <a:gd name="connsiteX2" fmla="*/ 6899771 w 6910713"/>
              <a:gd name="connsiteY2" fmla="*/ 196216 h 591271"/>
              <a:gd name="connsiteX3" fmla="*/ 6910713 w 6910713"/>
              <a:gd name="connsiteY3" fmla="*/ 581386 h 591271"/>
              <a:gd name="connsiteX4" fmla="*/ 6891663 w 6910713"/>
              <a:gd name="connsiteY4" fmla="*/ 591271 h 591271"/>
              <a:gd name="connsiteX5" fmla="*/ 0 w 6910713"/>
              <a:gd name="connsiteY5" fmla="*/ 591271 h 591271"/>
              <a:gd name="connsiteX6" fmla="*/ 0 w 6910713"/>
              <a:gd name="connsiteY6" fmla="*/ 0 h 59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910713" h="591271">
                <a:moveTo>
                  <a:pt x="0" y="0"/>
                </a:moveTo>
                <a:lnTo>
                  <a:pt x="6617122" y="1346"/>
                </a:lnTo>
                <a:lnTo>
                  <a:pt x="6899771" y="196216"/>
                </a:lnTo>
                <a:lnTo>
                  <a:pt x="6910713" y="581386"/>
                </a:lnTo>
                <a:lnTo>
                  <a:pt x="6891663" y="591271"/>
                </a:lnTo>
                <a:lnTo>
                  <a:pt x="0" y="591271"/>
                </a:lnTo>
                <a:lnTo>
                  <a:pt x="0" y="0"/>
                </a:lnTo>
                <a:close/>
              </a:path>
            </a:pathLst>
          </a:custGeom>
          <a:solidFill>
            <a:srgbClr val="2448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rgbClr val="FFB300"/>
              </a:solidFill>
            </a:endParaRPr>
          </a:p>
        </p:txBody>
      </p:sp>
      <p:sp>
        <p:nvSpPr>
          <p:cNvPr id="7" name="TextBox 6">
            <a:extLst>
              <a:ext uri="{FF2B5EF4-FFF2-40B4-BE49-F238E27FC236}">
                <a16:creationId xmlns:a16="http://schemas.microsoft.com/office/drawing/2014/main" id="{8832AA67-5248-F14D-6EDB-848E30D78F4D}"/>
              </a:ext>
            </a:extLst>
          </p:cNvPr>
          <p:cNvSpPr txBox="1">
            <a:spLocks noGrp="1" noRot="1" noMove="1" noResize="1" noEditPoints="1" noAdjustHandles="1" noChangeArrowheads="1" noChangeShapeType="1"/>
          </p:cNvSpPr>
          <p:nvPr/>
        </p:nvSpPr>
        <p:spPr>
          <a:xfrm flipH="1">
            <a:off x="3246771" y="2143286"/>
            <a:ext cx="3434947" cy="400110"/>
          </a:xfrm>
          <a:prstGeom prst="rect">
            <a:avLst/>
          </a:prstGeom>
          <a:noFill/>
        </p:spPr>
        <p:txBody>
          <a:bodyPr wrap="square" rtlCol="0">
            <a:spAutoFit/>
          </a:bodyPr>
          <a:lstStyle/>
          <a:p>
            <a:pPr algn="r"/>
            <a:r>
              <a:rPr lang="en-GB" sz="2000" b="1">
                <a:solidFill>
                  <a:schemeClr val="bg1"/>
                </a:solidFill>
                <a:latin typeface="Century Gothic" panose="020B0502020202020204" pitchFamily="34" charset="0"/>
              </a:rPr>
              <a:t>NEWSLETTER </a:t>
            </a:r>
            <a:r>
              <a:rPr lang="en-GB" sz="2000">
                <a:solidFill>
                  <a:schemeClr val="bg1"/>
                </a:solidFill>
                <a:latin typeface="Century Gothic" panose="020B0502020202020204" pitchFamily="34" charset="0"/>
              </a:rPr>
              <a:t>– </a:t>
            </a:r>
            <a:r>
              <a:rPr lang="en-GB" sz="1400">
                <a:solidFill>
                  <a:schemeClr val="bg1"/>
                </a:solidFill>
                <a:latin typeface="Century Gothic" panose="020B0502020202020204" pitchFamily="34" charset="0"/>
              </a:rPr>
              <a:t>Autumn T1 2025</a:t>
            </a:r>
          </a:p>
        </p:txBody>
      </p:sp>
      <p:sp>
        <p:nvSpPr>
          <p:cNvPr id="31" name="TextBox 30">
            <a:extLst>
              <a:ext uri="{FF2B5EF4-FFF2-40B4-BE49-F238E27FC236}">
                <a16:creationId xmlns:a16="http://schemas.microsoft.com/office/drawing/2014/main" id="{35076F40-D075-E4F1-650C-DD7AA6812822}"/>
              </a:ext>
            </a:extLst>
          </p:cNvPr>
          <p:cNvSpPr txBox="1">
            <a:spLocks noGrp="1" noRot="1" noMove="1" noResize="1" noEditPoints="1" noAdjustHandles="1" noChangeArrowheads="1" noChangeShapeType="1"/>
          </p:cNvSpPr>
          <p:nvPr/>
        </p:nvSpPr>
        <p:spPr>
          <a:xfrm>
            <a:off x="174930" y="7221464"/>
            <a:ext cx="4692424" cy="338554"/>
          </a:xfrm>
          <a:prstGeom prst="rect">
            <a:avLst/>
          </a:prstGeom>
          <a:noFill/>
        </p:spPr>
        <p:txBody>
          <a:bodyPr wrap="square">
            <a:spAutoFit/>
          </a:bodyPr>
          <a:lstStyle/>
          <a:p>
            <a:r>
              <a:rPr lang="en-GB" sz="1600" b="1">
                <a:solidFill>
                  <a:schemeClr val="bg1"/>
                </a:solidFill>
              </a:rPr>
              <a:t>STAY AND SESSIONS </a:t>
            </a:r>
          </a:p>
        </p:txBody>
      </p:sp>
      <p:sp>
        <p:nvSpPr>
          <p:cNvPr id="35" name="TextBox 34">
            <a:extLst>
              <a:ext uri="{FF2B5EF4-FFF2-40B4-BE49-F238E27FC236}">
                <a16:creationId xmlns:a16="http://schemas.microsoft.com/office/drawing/2014/main" id="{2A1F0005-2ADF-55BF-C599-2DF60C9437C1}"/>
              </a:ext>
            </a:extLst>
          </p:cNvPr>
          <p:cNvSpPr txBox="1">
            <a:spLocks noGrp="1" noRot="1" noMove="1" noResize="1" noEditPoints="1" noAdjustHandles="1" noChangeArrowheads="1" noChangeShapeType="1"/>
          </p:cNvSpPr>
          <p:nvPr/>
        </p:nvSpPr>
        <p:spPr>
          <a:xfrm>
            <a:off x="176280" y="7933243"/>
            <a:ext cx="6496164" cy="1923604"/>
          </a:xfrm>
          <a:prstGeom prst="rect">
            <a:avLst/>
          </a:prstGeom>
          <a:noFill/>
        </p:spPr>
        <p:txBody>
          <a:bodyPr wrap="square">
            <a:spAutoFit/>
          </a:bodyPr>
          <a:lstStyle/>
          <a:p>
            <a:r>
              <a:rPr lang="en-GB" sz="1000">
                <a:latin typeface="Century Gothic" panose="020B0502020202020204" pitchFamily="34" charset="0"/>
              </a:rPr>
              <a:t>We have made a great start this year with our ‘Stay and …’ sessions. EYFS held a ‘Stay and Dental’ event where the children had the opportunity to learn about the importance of oral hygiene alongside their adults. Year 2 held a ‘Stay and Read’ event where children and their parents were able to read their favourite stories to each other. Year 4 held a ‘Stay and Times Tables’ where they were able to quiz each other on different times tables and explore number facts. Year 5 also hosted ‘Stay and Maths’ where a variety of maths equations challenged both out children and their grown ups. Year 6 got stuck in with a ‘Power to Drive’ event and also their ‘Stay and Art’ event with their grown ups. Thank you to all parents/carers who were able to attend.</a:t>
            </a:r>
          </a:p>
          <a:p>
            <a:r>
              <a:rPr lang="en-GB" sz="1000">
                <a:latin typeface="Century Gothic" panose="020B0502020202020204" pitchFamily="34" charset="0"/>
              </a:rPr>
              <a:t>New Stay and Sessions will be held every half term covering various aspects of the curriculum from art to sports. Please see your child’s Exceptional Experience letter and the School Calendar for upcoming sessions. We hope to see you there!</a:t>
            </a:r>
            <a:endParaRPr lang="en-GB" sz="1000">
              <a:solidFill>
                <a:schemeClr val="bg1"/>
              </a:solidFill>
              <a:latin typeface="Century Gothic" panose="020B0502020202020204" pitchFamily="34" charset="0"/>
            </a:endParaRPr>
          </a:p>
          <a:p>
            <a:pPr algn="l"/>
            <a:endParaRPr lang="en-GB" sz="900" b="0" i="0">
              <a:solidFill>
                <a:schemeClr val="bg1"/>
              </a:solidFill>
              <a:effectLst/>
              <a:latin typeface="Century Gothic" panose="020B0502020202020204" pitchFamily="34" charset="0"/>
            </a:endParaRPr>
          </a:p>
        </p:txBody>
      </p:sp>
      <p:sp>
        <p:nvSpPr>
          <p:cNvPr id="3" name="TextBox 2">
            <a:extLst>
              <a:ext uri="{FF2B5EF4-FFF2-40B4-BE49-F238E27FC236}">
                <a16:creationId xmlns:a16="http://schemas.microsoft.com/office/drawing/2014/main" id="{C0C5CD70-AB4B-5F6C-04F7-ECA16EEFFE2F}"/>
              </a:ext>
            </a:extLst>
          </p:cNvPr>
          <p:cNvSpPr txBox="1">
            <a:spLocks noGrp="1" noRot="1" noMove="1" noResize="1" noEditPoints="1" noAdjustHandles="1" noChangeArrowheads="1" noChangeShapeType="1"/>
          </p:cNvSpPr>
          <p:nvPr/>
        </p:nvSpPr>
        <p:spPr>
          <a:xfrm>
            <a:off x="176281" y="2168199"/>
            <a:ext cx="3065747" cy="369332"/>
          </a:xfrm>
          <a:prstGeom prst="rect">
            <a:avLst/>
          </a:prstGeom>
          <a:noFill/>
        </p:spPr>
        <p:txBody>
          <a:bodyPr wrap="square">
            <a:spAutoFit/>
          </a:bodyPr>
          <a:lstStyle/>
          <a:p>
            <a:pPr algn="l"/>
            <a:r>
              <a:rPr lang="en-US" sz="1800">
                <a:solidFill>
                  <a:schemeClr val="bg1"/>
                </a:solidFill>
                <a:latin typeface="Century Gothic" panose="020B0502020202020204" pitchFamily="34" charset="0"/>
              </a:rPr>
              <a:t>PRINCIPAL’S UPDATE</a:t>
            </a:r>
          </a:p>
        </p:txBody>
      </p:sp>
      <p:pic>
        <p:nvPicPr>
          <p:cNvPr id="18" name="Picture 17" descr="Shape, arrow&#10;&#10;Description automatically generated">
            <a:extLst>
              <a:ext uri="{FF2B5EF4-FFF2-40B4-BE49-F238E27FC236}">
                <a16:creationId xmlns:a16="http://schemas.microsoft.com/office/drawing/2014/main" id="{CDAA2530-93DE-4CDD-04FE-044C3AD9AA37}"/>
              </a:ext>
            </a:extLst>
          </p:cNvPr>
          <p:cNvPicPr>
            <a:picLocks noGrp="1" noRo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5119458" y="9084571"/>
            <a:ext cx="1735908" cy="868567"/>
          </a:xfrm>
          <a:prstGeom prst="rect">
            <a:avLst/>
          </a:prstGeom>
        </p:spPr>
      </p:pic>
      <p:pic>
        <p:nvPicPr>
          <p:cNvPr id="24" name="Picture 23" descr="A picture containing icon&#10;&#10;Description automatically generated">
            <a:extLst>
              <a:ext uri="{FF2B5EF4-FFF2-40B4-BE49-F238E27FC236}">
                <a16:creationId xmlns:a16="http://schemas.microsoft.com/office/drawing/2014/main" id="{532C9C76-9355-6038-724A-47507CFBA370}"/>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200416" y="9518854"/>
            <a:ext cx="1252351" cy="399966"/>
          </a:xfrm>
          <a:prstGeom prst="rect">
            <a:avLst/>
          </a:prstGeom>
        </p:spPr>
      </p:pic>
    </p:spTree>
    <p:extLst>
      <p:ext uri="{BB962C8B-B14F-4D97-AF65-F5344CB8AC3E}">
        <p14:creationId xmlns:p14="http://schemas.microsoft.com/office/powerpoint/2010/main" val="2170161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10">
            <a:extLst>
              <a:ext uri="{FF2B5EF4-FFF2-40B4-BE49-F238E27FC236}">
                <a16:creationId xmlns:a16="http://schemas.microsoft.com/office/drawing/2014/main" id="{F96C5A6E-BAC9-5389-6F02-A5046D47C16A}"/>
              </a:ext>
            </a:extLst>
          </p:cNvPr>
          <p:cNvSpPr txBox="1">
            <a:spLocks noGrp="1" noRot="1" noMove="1" noResize="1" noEditPoints="1" noAdjustHandles="1" noChangeArrowheads="1" noChangeShapeType="1"/>
          </p:cNvSpPr>
          <p:nvPr/>
        </p:nvSpPr>
        <p:spPr>
          <a:xfrm>
            <a:off x="1" y="1"/>
            <a:ext cx="6857998" cy="1810760"/>
          </a:xfrm>
          <a:prstGeom prst="rect">
            <a:avLst/>
          </a:prstGeom>
          <a:solidFill>
            <a:srgbClr val="5B7611"/>
          </a:solidFill>
          <a:ln>
            <a:noFill/>
          </a:ln>
          <a:extLst>
            <a:ext uri="{C572A759-6A51-4108-AA02-DFA0A04FC94B}">
              <ma14:wrappingTextBoxFlag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a14="http://schemas.microsoft.com/office/drawing/2010/main" xmlns:mo="http://schemas.microsoft.com/office/mac/office/2008/main" xmlns:mv="urn:schemas-microsoft-com:mac:vml" xmlns:o="urn:schemas-microsoft-com:office:office" xmlns:v="urn:schemas-microsoft-com:vml" xmlns:w10="urn:schemas-microsoft-com:office:word" xmlns:w="http://schemas.openxmlformats.org/wordprocessingml/2006/main" xmlns:ma14="http://schemas.microsoft.com/office/mac/drawingml/2011/main" xmlns:arto="http://schemas.microsoft.com/office/word/2006/arto" xmlns:lc="http://schemas.openxmlformats.org/drawingml/2006/lockedCanvas" xmlns=""/>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endParaRPr lang="en-US" sz="1050"/>
          </a:p>
        </p:txBody>
      </p:sp>
      <p:sp>
        <p:nvSpPr>
          <p:cNvPr id="18" name="TextBox 17">
            <a:extLst>
              <a:ext uri="{FF2B5EF4-FFF2-40B4-BE49-F238E27FC236}">
                <a16:creationId xmlns:a16="http://schemas.microsoft.com/office/drawing/2014/main" id="{2DCE294C-F9CD-D50D-80E6-D387CEA95753}"/>
              </a:ext>
            </a:extLst>
          </p:cNvPr>
          <p:cNvSpPr txBox="1">
            <a:spLocks noGrp="1" noRot="1" noMove="1" noResize="1" noEditPoints="1" noAdjustHandles="1" noChangeArrowheads="1" noChangeShapeType="1"/>
          </p:cNvSpPr>
          <p:nvPr/>
        </p:nvSpPr>
        <p:spPr>
          <a:xfrm>
            <a:off x="174929" y="141430"/>
            <a:ext cx="6467741" cy="338554"/>
          </a:xfrm>
          <a:prstGeom prst="rect">
            <a:avLst/>
          </a:prstGeom>
          <a:noFill/>
        </p:spPr>
        <p:txBody>
          <a:bodyPr wrap="square">
            <a:spAutoFit/>
          </a:bodyPr>
          <a:lstStyle/>
          <a:p>
            <a:pPr algn="l"/>
            <a:r>
              <a:rPr lang="en-US" sz="1600" b="1" dirty="0">
                <a:ln>
                  <a:noFill/>
                </a:ln>
                <a:solidFill>
                  <a:schemeClr val="bg1"/>
                </a:solidFill>
                <a:effectLst/>
                <a:latin typeface="Century Gothic" panose="020B0502020202020204" pitchFamily="34" charset="0"/>
                <a:ea typeface="Arial Unicode MS"/>
                <a:cs typeface="Arial Unicode MS"/>
              </a:rPr>
              <a:t>Y6 Visited Crucial Crew</a:t>
            </a:r>
          </a:p>
        </p:txBody>
      </p:sp>
      <p:sp>
        <p:nvSpPr>
          <p:cNvPr id="20" name="Rectangle 19">
            <a:extLst>
              <a:ext uri="{FF2B5EF4-FFF2-40B4-BE49-F238E27FC236}">
                <a16:creationId xmlns:a16="http://schemas.microsoft.com/office/drawing/2014/main" id="{01239BB2-6385-ECE6-D243-A370A146F180}"/>
              </a:ext>
            </a:extLst>
          </p:cNvPr>
          <p:cNvSpPr/>
          <p:nvPr/>
        </p:nvSpPr>
        <p:spPr>
          <a:xfrm>
            <a:off x="41971" y="3870863"/>
            <a:ext cx="3352800" cy="3306106"/>
          </a:xfrm>
          <a:prstGeom prst="rect">
            <a:avLst/>
          </a:prstGeom>
          <a:solidFill>
            <a:srgbClr val="8E6A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04964E5E-6CE7-7630-C22D-35C9D24A0F1E}"/>
              </a:ext>
            </a:extLst>
          </p:cNvPr>
          <p:cNvSpPr txBox="1">
            <a:spLocks noGrp="1" noRot="1" noMove="1" noResize="1" noEditPoints="1" noAdjustHandles="1" noChangeArrowheads="1" noChangeShapeType="1"/>
          </p:cNvSpPr>
          <p:nvPr/>
        </p:nvSpPr>
        <p:spPr>
          <a:xfrm>
            <a:off x="174928" y="4015925"/>
            <a:ext cx="3086887" cy="954107"/>
          </a:xfrm>
          <a:prstGeom prst="rect">
            <a:avLst/>
          </a:prstGeom>
          <a:noFill/>
        </p:spPr>
        <p:txBody>
          <a:bodyPr wrap="square">
            <a:spAutoFit/>
          </a:bodyPr>
          <a:lstStyle/>
          <a:p>
            <a:r>
              <a:rPr lang="en-GB" b="1" dirty="0">
                <a:solidFill>
                  <a:schemeClr val="bg1"/>
                </a:solidFill>
                <a:latin typeface="Century Gothic" panose="020B0502020202020204" pitchFamily="34" charset="0"/>
                <a:ea typeface="Arial Unicode MS"/>
                <a:cs typeface="Arial Unicode MS"/>
              </a:rPr>
              <a:t>Author Visit to School</a:t>
            </a:r>
          </a:p>
          <a:p>
            <a:endParaRPr lang="en-GB" sz="900" b="1" dirty="0">
              <a:solidFill>
                <a:schemeClr val="bg1"/>
              </a:solidFill>
              <a:latin typeface="Century Gothic" panose="020B0502020202020204" pitchFamily="34" charset="0"/>
              <a:ea typeface="Arial Unicode MS"/>
              <a:cs typeface="Arial Unicode MS"/>
            </a:endParaRPr>
          </a:p>
          <a:p>
            <a:endParaRPr lang="en-US" sz="900" b="1" dirty="0">
              <a:solidFill>
                <a:schemeClr val="bg1"/>
              </a:solidFill>
              <a:latin typeface="Century Gothic" panose="020B0502020202020204" pitchFamily="34" charset="0"/>
              <a:ea typeface="Arial Unicode MS"/>
              <a:cs typeface="Arial Unicode MS"/>
            </a:endParaRPr>
          </a:p>
          <a:p>
            <a:endParaRPr lang="en-GB" sz="1000" b="1" dirty="0">
              <a:solidFill>
                <a:schemeClr val="bg1"/>
              </a:solidFill>
              <a:latin typeface="Century Gothic" panose="020B0502020202020204" pitchFamily="34" charset="0"/>
            </a:endParaRPr>
          </a:p>
          <a:p>
            <a:endParaRPr lang="en-GB" sz="1000" dirty="0">
              <a:ln>
                <a:noFill/>
              </a:ln>
              <a:effectLst/>
              <a:latin typeface="Century Gothic" panose="020B0502020202020204" pitchFamily="34" charset="0"/>
              <a:ea typeface="Arial Unicode MS"/>
              <a:cs typeface="Arial Unicode MS"/>
            </a:endParaRPr>
          </a:p>
        </p:txBody>
      </p:sp>
      <p:sp>
        <p:nvSpPr>
          <p:cNvPr id="37" name="Rectangle 36">
            <a:extLst>
              <a:ext uri="{FF2B5EF4-FFF2-40B4-BE49-F238E27FC236}">
                <a16:creationId xmlns:a16="http://schemas.microsoft.com/office/drawing/2014/main" id="{BE40BBD5-1B97-1E74-9CB4-5D9A2DA1496C}"/>
              </a:ext>
            </a:extLst>
          </p:cNvPr>
          <p:cNvSpPr/>
          <p:nvPr/>
        </p:nvSpPr>
        <p:spPr>
          <a:xfrm>
            <a:off x="-14451" y="9221057"/>
            <a:ext cx="6886902" cy="684942"/>
          </a:xfrm>
          <a:prstGeom prst="rect">
            <a:avLst/>
          </a:prstGeom>
          <a:solidFill>
            <a:srgbClr val="5B76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A50AC618-BBD9-CB96-AFF0-48EB9BB47190}"/>
              </a:ext>
            </a:extLst>
          </p:cNvPr>
          <p:cNvSpPr>
            <a:spLocks noGrp="1" noRot="1" noMove="1" noResize="1" noEditPoints="1" noAdjustHandles="1" noChangeArrowheads="1" noChangeShapeType="1"/>
          </p:cNvSpPr>
          <p:nvPr/>
        </p:nvSpPr>
        <p:spPr>
          <a:xfrm>
            <a:off x="-14452" y="7291272"/>
            <a:ext cx="6886902" cy="1929785"/>
          </a:xfrm>
          <a:prstGeom prst="rect">
            <a:avLst/>
          </a:prstGeom>
          <a:solidFill>
            <a:srgbClr val="2448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bg1"/>
              </a:solidFill>
              <a:latin typeface="Century Gothic" panose="020B0502020202020204" pitchFamily="34" charset="0"/>
              <a:ea typeface="Arial Unicode MS"/>
              <a:cs typeface="Arial Unicode MS"/>
            </a:endParaRPr>
          </a:p>
          <a:p>
            <a:r>
              <a:rPr lang="en-US" b="1" dirty="0">
                <a:solidFill>
                  <a:schemeClr val="bg1"/>
                </a:solidFill>
                <a:latin typeface="Century Gothic" panose="020B0502020202020204" pitchFamily="34" charset="0"/>
                <a:ea typeface="Arial Unicode MS"/>
                <a:cs typeface="Arial Unicode MS"/>
              </a:rPr>
              <a:t> </a:t>
            </a:r>
          </a:p>
        </p:txBody>
      </p:sp>
      <p:sp>
        <p:nvSpPr>
          <p:cNvPr id="41" name="TextBox 40">
            <a:extLst>
              <a:ext uri="{FF2B5EF4-FFF2-40B4-BE49-F238E27FC236}">
                <a16:creationId xmlns:a16="http://schemas.microsoft.com/office/drawing/2014/main" id="{C979ADA5-9E57-A9FC-30D9-6AE6C69B89D7}"/>
              </a:ext>
            </a:extLst>
          </p:cNvPr>
          <p:cNvSpPr txBox="1"/>
          <p:nvPr/>
        </p:nvSpPr>
        <p:spPr>
          <a:xfrm>
            <a:off x="-136260" y="7432410"/>
            <a:ext cx="6467742" cy="246221"/>
          </a:xfrm>
          <a:prstGeom prst="rect">
            <a:avLst/>
          </a:prstGeom>
          <a:noFill/>
        </p:spPr>
        <p:txBody>
          <a:bodyPr wrap="square">
            <a:spAutoFit/>
          </a:bodyPr>
          <a:lstStyle/>
          <a:p>
            <a:endParaRPr lang="en-GB" sz="1000">
              <a:solidFill>
                <a:schemeClr val="bg1"/>
              </a:solidFill>
              <a:latin typeface="Century Gothic" panose="020B0502020202020204" pitchFamily="34" charset="0"/>
            </a:endParaRPr>
          </a:p>
        </p:txBody>
      </p:sp>
      <p:sp>
        <p:nvSpPr>
          <p:cNvPr id="43" name="Rectangle 42">
            <a:extLst>
              <a:ext uri="{FF2B5EF4-FFF2-40B4-BE49-F238E27FC236}">
                <a16:creationId xmlns:a16="http://schemas.microsoft.com/office/drawing/2014/main" id="{C6DD74EA-01F3-5D98-E649-605980C2F314}"/>
              </a:ext>
            </a:extLst>
          </p:cNvPr>
          <p:cNvSpPr/>
          <p:nvPr/>
        </p:nvSpPr>
        <p:spPr>
          <a:xfrm>
            <a:off x="3505203" y="3898941"/>
            <a:ext cx="3338342" cy="3306106"/>
          </a:xfrm>
          <a:prstGeom prst="rect">
            <a:avLst/>
          </a:prstGeom>
          <a:solidFill>
            <a:srgbClr val="00415A"/>
          </a:solidFill>
          <a:ln>
            <a:solidFill>
              <a:srgbClr val="0041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44">
            <a:extLst>
              <a:ext uri="{FF2B5EF4-FFF2-40B4-BE49-F238E27FC236}">
                <a16:creationId xmlns:a16="http://schemas.microsoft.com/office/drawing/2014/main" id="{AEDAD567-6D40-2EBE-C424-28E7F13C4C30}"/>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t="6278" b="6278"/>
          <a:stretch/>
        </p:blipFill>
        <p:spPr>
          <a:xfrm>
            <a:off x="3490744" y="1872203"/>
            <a:ext cx="3352801" cy="1954568"/>
          </a:xfrm>
          <a:prstGeom prst="rect">
            <a:avLst/>
          </a:prstGeom>
        </p:spPr>
      </p:pic>
      <p:pic>
        <p:nvPicPr>
          <p:cNvPr id="47" name="Picture 46">
            <a:extLst>
              <a:ext uri="{FF2B5EF4-FFF2-40B4-BE49-F238E27FC236}">
                <a16:creationId xmlns:a16="http://schemas.microsoft.com/office/drawing/2014/main" id="{F31FED3F-5EEA-CF9C-B81C-20F89FA31C75}"/>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t="30605" b="30605"/>
          <a:stretch/>
        </p:blipFill>
        <p:spPr>
          <a:xfrm>
            <a:off x="-4244" y="1882931"/>
            <a:ext cx="3361284" cy="1954568"/>
          </a:xfrm>
          <a:prstGeom prst="rect">
            <a:avLst/>
          </a:prstGeom>
        </p:spPr>
      </p:pic>
      <p:pic>
        <p:nvPicPr>
          <p:cNvPr id="49" name="Picture 48">
            <a:extLst>
              <a:ext uri="{FF2B5EF4-FFF2-40B4-BE49-F238E27FC236}">
                <a16:creationId xmlns:a16="http://schemas.microsoft.com/office/drawing/2014/main" id="{943D0DEC-E249-50FA-E35A-E55974A8DAB6}"/>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t="16862" b="16862"/>
          <a:stretch/>
        </p:blipFill>
        <p:spPr>
          <a:xfrm>
            <a:off x="3490744" y="3888213"/>
            <a:ext cx="3367256" cy="3353061"/>
          </a:xfrm>
          <a:prstGeom prst="rect">
            <a:avLst/>
          </a:prstGeom>
        </p:spPr>
      </p:pic>
      <p:pic>
        <p:nvPicPr>
          <p:cNvPr id="5" name="Picture 4" descr="Logo&#10;&#10;Description automatically generated">
            <a:extLst>
              <a:ext uri="{FF2B5EF4-FFF2-40B4-BE49-F238E27FC236}">
                <a16:creationId xmlns:a16="http://schemas.microsoft.com/office/drawing/2014/main" id="{54535D29-5BD5-03CE-8CC6-0A49DE27B427}"/>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174928" y="9271055"/>
            <a:ext cx="1124416" cy="684943"/>
          </a:xfrm>
          <a:prstGeom prst="rect">
            <a:avLst/>
          </a:prstGeom>
        </p:spPr>
      </p:pic>
      <p:pic>
        <p:nvPicPr>
          <p:cNvPr id="12" name="Picture 11" descr="Shape, arrow&#10;&#10;Description automatically generated">
            <a:extLst>
              <a:ext uri="{FF2B5EF4-FFF2-40B4-BE49-F238E27FC236}">
                <a16:creationId xmlns:a16="http://schemas.microsoft.com/office/drawing/2014/main" id="{0F3BC3B5-415C-A1B7-A973-9A6456B84CEB}"/>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5136543" y="9029921"/>
            <a:ext cx="1735908" cy="868567"/>
          </a:xfrm>
          <a:prstGeom prst="rect">
            <a:avLst/>
          </a:prstGeom>
        </p:spPr>
      </p:pic>
      <p:sp>
        <p:nvSpPr>
          <p:cNvPr id="2" name="TextBox 1">
            <a:extLst>
              <a:ext uri="{FF2B5EF4-FFF2-40B4-BE49-F238E27FC236}">
                <a16:creationId xmlns:a16="http://schemas.microsoft.com/office/drawing/2014/main" id="{DFCDCF0F-D879-BC67-F0EB-41A583F2C1D4}"/>
              </a:ext>
            </a:extLst>
          </p:cNvPr>
          <p:cNvSpPr txBox="1"/>
          <p:nvPr/>
        </p:nvSpPr>
        <p:spPr>
          <a:xfrm>
            <a:off x="0" y="7334555"/>
            <a:ext cx="3788228" cy="369332"/>
          </a:xfrm>
          <a:prstGeom prst="rect">
            <a:avLst/>
          </a:prstGeom>
          <a:noFill/>
        </p:spPr>
        <p:txBody>
          <a:bodyPr wrap="square" rtlCol="0">
            <a:spAutoFit/>
          </a:bodyPr>
          <a:lstStyle/>
          <a:p>
            <a:r>
              <a:rPr lang="en-US" b="1" dirty="0">
                <a:solidFill>
                  <a:schemeClr val="bg1"/>
                </a:solidFill>
                <a:latin typeface="Century Gothic" panose="020B0502020202020204" pitchFamily="34" charset="0"/>
                <a:ea typeface="Arial Unicode MS"/>
                <a:cs typeface="Arial Unicode MS"/>
              </a:rPr>
              <a:t>Choral Speaking Competition</a:t>
            </a:r>
            <a:endParaRPr lang="en-GB" dirty="0"/>
          </a:p>
        </p:txBody>
      </p:sp>
      <p:sp>
        <p:nvSpPr>
          <p:cNvPr id="3" name="TextBox 2">
            <a:extLst>
              <a:ext uri="{FF2B5EF4-FFF2-40B4-BE49-F238E27FC236}">
                <a16:creationId xmlns:a16="http://schemas.microsoft.com/office/drawing/2014/main" id="{CA1CD5D9-0EE4-0232-7186-45D819EBD97D}"/>
              </a:ext>
            </a:extLst>
          </p:cNvPr>
          <p:cNvSpPr txBox="1"/>
          <p:nvPr/>
        </p:nvSpPr>
        <p:spPr>
          <a:xfrm>
            <a:off x="27944" y="335866"/>
            <a:ext cx="6815601" cy="1723549"/>
          </a:xfrm>
          <a:prstGeom prst="rect">
            <a:avLst/>
          </a:prstGeom>
          <a:noFill/>
        </p:spPr>
        <p:txBody>
          <a:bodyPr wrap="square" rtlCol="0">
            <a:spAutoFit/>
          </a:bodyPr>
          <a:lstStyle/>
          <a:p>
            <a:pPr fontAlgn="base"/>
            <a:r>
              <a:rPr lang="en-GB" sz="1100" dirty="0">
                <a:solidFill>
                  <a:schemeClr val="bg1"/>
                </a:solidFill>
              </a:rPr>
              <a:t>Year 6 pupils took part in an exciting and educational visit to </a:t>
            </a:r>
            <a:r>
              <a:rPr lang="en-GB" sz="1100" b="1" dirty="0">
                <a:solidFill>
                  <a:schemeClr val="bg1"/>
                </a:solidFill>
              </a:rPr>
              <a:t>Crucial Crew. </a:t>
            </a:r>
            <a:r>
              <a:rPr lang="en-GB" sz="1100" dirty="0">
                <a:solidFill>
                  <a:schemeClr val="bg1"/>
                </a:solidFill>
              </a:rPr>
              <a:t>The day was packed with hands-on activities and real-life scenarios designed to help children learn how to stay safe and make sensible choices.</a:t>
            </a:r>
          </a:p>
          <a:p>
            <a:pPr fontAlgn="base"/>
            <a:r>
              <a:rPr lang="en-GB" sz="1100" dirty="0">
                <a:solidFill>
                  <a:schemeClr val="bg1"/>
                </a:solidFill>
              </a:rPr>
              <a:t>The children took part in workshops led by the police, fire service, and other local organisations, covering topics such as road safety, knife crime awareness and how to respond in an emergency. They especially enjoyed the role-play sessions, where they practised what to do in tricky situations — from spotting fire hazards at home to staying safe when out and about on the roads.</a:t>
            </a:r>
          </a:p>
          <a:p>
            <a:pPr fontAlgn="base"/>
            <a:r>
              <a:rPr lang="en-GB" sz="1100" dirty="0">
                <a:solidFill>
                  <a:schemeClr val="bg1"/>
                </a:solidFill>
              </a:rPr>
              <a:t>Everyone came away with new knowledge, greater confidence, and lots of stories to share. It was a fantastic day of learning, and we’re very proud of how sensibly and enthusiastically our pupils represented our school!</a:t>
            </a:r>
          </a:p>
          <a:p>
            <a:endParaRPr lang="en-GB" dirty="0"/>
          </a:p>
        </p:txBody>
      </p:sp>
      <p:sp>
        <p:nvSpPr>
          <p:cNvPr id="11" name="TextBox 10">
            <a:extLst>
              <a:ext uri="{FF2B5EF4-FFF2-40B4-BE49-F238E27FC236}">
                <a16:creationId xmlns:a16="http://schemas.microsoft.com/office/drawing/2014/main" id="{DA8C6FEA-F71A-3136-2B6E-A9085D1A901A}"/>
              </a:ext>
            </a:extLst>
          </p:cNvPr>
          <p:cNvSpPr txBox="1"/>
          <p:nvPr/>
        </p:nvSpPr>
        <p:spPr>
          <a:xfrm>
            <a:off x="27944" y="7676104"/>
            <a:ext cx="6655128" cy="1015663"/>
          </a:xfrm>
          <a:prstGeom prst="rect">
            <a:avLst/>
          </a:prstGeom>
          <a:noFill/>
        </p:spPr>
        <p:txBody>
          <a:bodyPr wrap="square" rtlCol="0">
            <a:spAutoFit/>
          </a:bodyPr>
          <a:lstStyle/>
          <a:p>
            <a:r>
              <a:rPr lang="en-GB" sz="1200" dirty="0">
                <a:solidFill>
                  <a:schemeClr val="bg1"/>
                </a:solidFill>
                <a:latin typeface="Century Gothic" panose="020B0502020202020204" pitchFamily="34" charset="0"/>
              </a:rPr>
              <a:t>What an exciting event it was at our MLT Choral Speaking Competition! Each class performed their poetry together with big voices and happy faces. Everyone spoke clearly and with great expression, showing off their fluency and teamwork. It was a fun event full of smiles, laughter, and confidence! This event was streamed live into all of our primary academies to share the wonderful poetry learning.</a:t>
            </a:r>
          </a:p>
        </p:txBody>
      </p:sp>
      <p:sp>
        <p:nvSpPr>
          <p:cNvPr id="4" name="TextBox 3">
            <a:extLst>
              <a:ext uri="{FF2B5EF4-FFF2-40B4-BE49-F238E27FC236}">
                <a16:creationId xmlns:a16="http://schemas.microsoft.com/office/drawing/2014/main" id="{7F38E754-E123-E6B1-7F94-964F4171EC4B}"/>
              </a:ext>
            </a:extLst>
          </p:cNvPr>
          <p:cNvSpPr txBox="1"/>
          <p:nvPr/>
        </p:nvSpPr>
        <p:spPr>
          <a:xfrm>
            <a:off x="14455" y="4029018"/>
            <a:ext cx="3338343" cy="3046988"/>
          </a:xfrm>
          <a:prstGeom prst="rect">
            <a:avLst/>
          </a:prstGeom>
          <a:noFill/>
        </p:spPr>
        <p:txBody>
          <a:bodyPr wrap="square" rtlCol="0">
            <a:spAutoFit/>
          </a:bodyPr>
          <a:lstStyle/>
          <a:p>
            <a:pPr fontAlgn="base"/>
            <a:r>
              <a:rPr lang="en-GB" dirty="0"/>
              <a:t>​</a:t>
            </a:r>
          </a:p>
          <a:p>
            <a:pPr fontAlgn="base"/>
            <a:r>
              <a:rPr lang="en-GB" sz="1200" dirty="0">
                <a:solidFill>
                  <a:schemeClr val="bg1"/>
                </a:solidFill>
              </a:rPr>
              <a:t>As part of our Literacy Festival celebration, we were lucky to have a visit from the published author and poet, Ray Douglas. </a:t>
            </a:r>
          </a:p>
          <a:p>
            <a:pPr fontAlgn="base"/>
            <a:endParaRPr lang="en-GB" sz="1200" dirty="0">
              <a:solidFill>
                <a:schemeClr val="bg1"/>
              </a:solidFill>
            </a:endParaRPr>
          </a:p>
          <a:p>
            <a:pPr fontAlgn="base"/>
            <a:r>
              <a:rPr lang="en-GB" sz="1200" dirty="0">
                <a:solidFill>
                  <a:schemeClr val="bg1"/>
                </a:solidFill>
              </a:rPr>
              <a:t>Ray started the day with a fantastic assembly, which enthused all the children. He then visited classes and was incredible at inspiring our children to write poems of their own by considering the rhyming patterns, syllables and vocabulary choices.</a:t>
            </a:r>
          </a:p>
          <a:p>
            <a:pPr fontAlgn="base"/>
            <a:endParaRPr lang="en-GB" sz="1200" dirty="0">
              <a:solidFill>
                <a:schemeClr val="bg1"/>
              </a:solidFill>
            </a:endParaRPr>
          </a:p>
          <a:p>
            <a:pPr fontAlgn="base"/>
            <a:r>
              <a:rPr lang="en-GB" sz="1200" dirty="0">
                <a:solidFill>
                  <a:schemeClr val="bg1"/>
                </a:solidFill>
              </a:rPr>
              <a:t>Ray has since written a poem for MLT to include our Core Learning Characteristics and vision.</a:t>
            </a:r>
          </a:p>
          <a:p>
            <a:endParaRPr lang="en-GB" dirty="0"/>
          </a:p>
        </p:txBody>
      </p:sp>
    </p:spTree>
    <p:extLst>
      <p:ext uri="{BB962C8B-B14F-4D97-AF65-F5344CB8AC3E}">
        <p14:creationId xmlns:p14="http://schemas.microsoft.com/office/powerpoint/2010/main" val="4506180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F17E2FDA37F3488FAD318C0F6A1A14" ma:contentTypeVersion="18" ma:contentTypeDescription="Create a new document." ma:contentTypeScope="" ma:versionID="a501e8cd3b91056731e239a4e40be4a9">
  <xsd:schema xmlns:xsd="http://www.w3.org/2001/XMLSchema" xmlns:xs="http://www.w3.org/2001/XMLSchema" xmlns:p="http://schemas.microsoft.com/office/2006/metadata/properties" xmlns:ns2="dc690742-2524-4025-b538-9cd498dbe1fd" xmlns:ns3="fc16dd24-add4-428f-9ac6-f058d03e6d9c" targetNamespace="http://schemas.microsoft.com/office/2006/metadata/properties" ma:root="true" ma:fieldsID="e6de2e419c56ca5e3a45fc5edf6a9a89" ns2:_="" ns3:_="">
    <xsd:import namespace="dc690742-2524-4025-b538-9cd498dbe1fd"/>
    <xsd:import namespace="fc16dd24-add4-428f-9ac6-f058d03e6d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690742-2524-4025-b538-9cd498dbe1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367698e-f182-4eb1-8c33-7d8ebf6b25f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16dd24-add4-428f-9ac6-f058d03e6d9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8efe0f9-f997-4dc1-8f84-2ad5a9857ad0}" ma:internalName="TaxCatchAll" ma:showField="CatchAllData" ma:web="fc16dd24-add4-428f-9ac6-f058d03e6d9c">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c16dd24-add4-428f-9ac6-f058d03e6d9c" xsi:nil="true"/>
    <lcf76f155ced4ddcb4097134ff3c332f xmlns="dc690742-2524-4025-b538-9cd498dbe1f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B9EA2D-9F47-463C-AF53-D3B371544664}">
  <ds:schemaRefs>
    <ds:schemaRef ds:uri="dc690742-2524-4025-b538-9cd498dbe1fd"/>
    <ds:schemaRef ds:uri="fc16dd24-add4-428f-9ac6-f058d03e6d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14847EE-D5C1-44CF-B045-2171830047B8}">
  <ds:schemaRefs>
    <ds:schemaRef ds:uri="dc690742-2524-4025-b538-9cd498dbe1fd"/>
    <ds:schemaRef ds:uri="fc16dd24-add4-428f-9ac6-f058d03e6d9c"/>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CD93C6B-C75E-4B43-B602-9A44FD4A7A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177</TotalTime>
  <Words>965</Words>
  <Application>Microsoft Office PowerPoint</Application>
  <PresentationFormat>A4 Paper (210x297 mm)</PresentationFormat>
  <Paragraphs>57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Century Gothic</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Pey</dc:creator>
  <cp:lastModifiedBy>Ruth Berry</cp:lastModifiedBy>
  <cp:revision>2</cp:revision>
  <dcterms:created xsi:type="dcterms:W3CDTF">2023-01-17T09:20:59Z</dcterms:created>
  <dcterms:modified xsi:type="dcterms:W3CDTF">2025-10-17T10:26:17Z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0x010100EAF17E2FDA37F3488FAD318C0F6A1A14</vt:lpwstr>
  </property>
  <property fmtid="{D5CDD505-2E9C-101B-9397-08002B2CF9AE}" pid="3" name="MediaServiceImageTags">
    <vt:lpwstr/>
  </property>
</Properties>
</file>