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B7611"/>
    <a:srgbClr val="244820"/>
    <a:srgbClr val="01460D"/>
    <a:srgbClr val="8BDE34"/>
    <a:srgbClr val="009300"/>
    <a:srgbClr val="ED382C"/>
    <a:srgbClr val="CCEDFC"/>
    <a:srgbClr val="2B578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0164C0C-6D61-9913-D701-E815F4067C34}" v="5" dt="2026-03-19T13:54:37.81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43"/>
  </p:normalViewPr>
  <p:slideViewPr>
    <p:cSldViewPr snapToGrid="0">
      <p:cViewPr varScale="1">
        <p:scale>
          <a:sx n="68" d="100"/>
          <a:sy n="68" d="100"/>
        </p:scale>
        <p:origin x="942"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385D9D-B267-42BF-9782-32D1CD6CC051}" type="datetimeFigureOut">
              <a:rPr lang="en-GB" smtClean="0"/>
              <a:t>19/03/2026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2E6A309-94F5-4DBB-BA05-865E7F4C8369}" type="slidenum">
              <a:rPr lang="en-GB" smtClean="0"/>
              <a:t>‹#›</a:t>
            </a:fld>
            <a:endParaRPr lang="en-GB"/>
          </a:p>
        </p:txBody>
      </p:sp>
    </p:spTree>
    <p:extLst>
      <p:ext uri="{BB962C8B-B14F-4D97-AF65-F5344CB8AC3E}">
        <p14:creationId xmlns:p14="http://schemas.microsoft.com/office/powerpoint/2010/main" val="37814152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2E6A309-94F5-4DBB-BA05-865E7F4C8369}" type="slidenum">
              <a:rPr lang="en-GB" smtClean="0"/>
              <a:t>1</a:t>
            </a:fld>
            <a:endParaRPr lang="en-GB"/>
          </a:p>
        </p:txBody>
      </p:sp>
    </p:spTree>
    <p:extLst>
      <p:ext uri="{BB962C8B-B14F-4D97-AF65-F5344CB8AC3E}">
        <p14:creationId xmlns:p14="http://schemas.microsoft.com/office/powerpoint/2010/main" val="16547797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48038BB-A219-424C-A605-EF60EEE648A9}" type="datetimeFigureOut">
              <a:rPr lang="en-GB" smtClean="0"/>
              <a:t>19/03/2026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4B9FB4-B4D8-4631-96D8-422ADD579006}" type="slidenum">
              <a:rPr lang="en-GB" smtClean="0"/>
              <a:t>‹#›</a:t>
            </a:fld>
            <a:endParaRPr lang="en-GB"/>
          </a:p>
        </p:txBody>
      </p:sp>
    </p:spTree>
    <p:extLst>
      <p:ext uri="{BB962C8B-B14F-4D97-AF65-F5344CB8AC3E}">
        <p14:creationId xmlns:p14="http://schemas.microsoft.com/office/powerpoint/2010/main" val="42778485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48038BB-A219-424C-A605-EF60EEE648A9}" type="datetimeFigureOut">
              <a:rPr lang="en-GB" smtClean="0"/>
              <a:t>19/03/2026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4B9FB4-B4D8-4631-96D8-422ADD579006}" type="slidenum">
              <a:rPr lang="en-GB" smtClean="0"/>
              <a:t>‹#›</a:t>
            </a:fld>
            <a:endParaRPr lang="en-GB"/>
          </a:p>
        </p:txBody>
      </p:sp>
    </p:spTree>
    <p:extLst>
      <p:ext uri="{BB962C8B-B14F-4D97-AF65-F5344CB8AC3E}">
        <p14:creationId xmlns:p14="http://schemas.microsoft.com/office/powerpoint/2010/main" val="41181847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48038BB-A219-424C-A605-EF60EEE648A9}" type="datetimeFigureOut">
              <a:rPr lang="en-GB" smtClean="0"/>
              <a:t>19/03/2026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4B9FB4-B4D8-4631-96D8-422ADD579006}" type="slidenum">
              <a:rPr lang="en-GB" smtClean="0"/>
              <a:t>‹#›</a:t>
            </a:fld>
            <a:endParaRPr lang="en-GB"/>
          </a:p>
        </p:txBody>
      </p:sp>
    </p:spTree>
    <p:extLst>
      <p:ext uri="{BB962C8B-B14F-4D97-AF65-F5344CB8AC3E}">
        <p14:creationId xmlns:p14="http://schemas.microsoft.com/office/powerpoint/2010/main" val="484508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48038BB-A219-424C-A605-EF60EEE648A9}" type="datetimeFigureOut">
              <a:rPr lang="en-GB" smtClean="0"/>
              <a:t>19/03/2026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04B9FB4-B4D8-4631-96D8-422ADD579006}" type="slidenum">
              <a:rPr lang="en-GB" smtClean="0"/>
              <a:t>‹#›</a:t>
            </a:fld>
            <a:endParaRPr lang="en-GB"/>
          </a:p>
        </p:txBody>
      </p:sp>
    </p:spTree>
    <p:extLst>
      <p:ext uri="{BB962C8B-B14F-4D97-AF65-F5344CB8AC3E}">
        <p14:creationId xmlns:p14="http://schemas.microsoft.com/office/powerpoint/2010/main" val="16466408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48038BB-A219-424C-A605-EF60EEE648A9}" type="datetimeFigureOut">
              <a:rPr lang="en-GB" smtClean="0"/>
              <a:t>19/03/2026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04B9FB4-B4D8-4631-96D8-422ADD579006}" type="slidenum">
              <a:rPr lang="en-GB" smtClean="0"/>
              <a:t>‹#›</a:t>
            </a:fld>
            <a:endParaRPr lang="en-GB"/>
          </a:p>
        </p:txBody>
      </p:sp>
    </p:spTree>
    <p:extLst>
      <p:ext uri="{BB962C8B-B14F-4D97-AF65-F5344CB8AC3E}">
        <p14:creationId xmlns:p14="http://schemas.microsoft.com/office/powerpoint/2010/main" val="29804341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48038BB-A219-424C-A605-EF60EEE648A9}" type="datetimeFigureOut">
              <a:rPr lang="en-GB" smtClean="0"/>
              <a:t>19/03/2026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04B9FB4-B4D8-4631-96D8-422ADD579006}" type="slidenum">
              <a:rPr lang="en-GB" smtClean="0"/>
              <a:t>‹#›</a:t>
            </a:fld>
            <a:endParaRPr lang="en-GB"/>
          </a:p>
        </p:txBody>
      </p:sp>
    </p:spTree>
    <p:extLst>
      <p:ext uri="{BB962C8B-B14F-4D97-AF65-F5344CB8AC3E}">
        <p14:creationId xmlns:p14="http://schemas.microsoft.com/office/powerpoint/2010/main" val="18083519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8038BB-A219-424C-A605-EF60EEE648A9}" type="datetimeFigureOut">
              <a:rPr lang="en-GB" smtClean="0"/>
              <a:t>19/03/2026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04B9FB4-B4D8-4631-96D8-422ADD579006}" type="slidenum">
              <a:rPr lang="en-GB" smtClean="0"/>
              <a:t>‹#›</a:t>
            </a:fld>
            <a:endParaRPr lang="en-GB"/>
          </a:p>
        </p:txBody>
      </p:sp>
    </p:spTree>
    <p:extLst>
      <p:ext uri="{BB962C8B-B14F-4D97-AF65-F5344CB8AC3E}">
        <p14:creationId xmlns:p14="http://schemas.microsoft.com/office/powerpoint/2010/main" val="13159734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48038BB-A219-424C-A605-EF60EEE648A9}" type="datetimeFigureOut">
              <a:rPr lang="en-GB" smtClean="0"/>
              <a:t>19/03/2026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04B9FB4-B4D8-4631-96D8-422ADD579006}" type="slidenum">
              <a:rPr lang="en-GB" smtClean="0"/>
              <a:t>‹#›</a:t>
            </a:fld>
            <a:endParaRPr lang="en-GB"/>
          </a:p>
        </p:txBody>
      </p:sp>
    </p:spTree>
    <p:extLst>
      <p:ext uri="{BB962C8B-B14F-4D97-AF65-F5344CB8AC3E}">
        <p14:creationId xmlns:p14="http://schemas.microsoft.com/office/powerpoint/2010/main" val="33944971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48038BB-A219-424C-A605-EF60EEE648A9}" type="datetimeFigureOut">
              <a:rPr lang="en-GB" smtClean="0"/>
              <a:t>19/03/2026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04B9FB4-B4D8-4631-96D8-422ADD579006}" type="slidenum">
              <a:rPr lang="en-GB" smtClean="0"/>
              <a:t>‹#›</a:t>
            </a:fld>
            <a:endParaRPr lang="en-GB"/>
          </a:p>
        </p:txBody>
      </p:sp>
    </p:spTree>
    <p:extLst>
      <p:ext uri="{BB962C8B-B14F-4D97-AF65-F5344CB8AC3E}">
        <p14:creationId xmlns:p14="http://schemas.microsoft.com/office/powerpoint/2010/main" val="21029693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48038BB-A219-424C-A605-EF60EEE648A9}" type="datetimeFigureOut">
              <a:rPr lang="en-GB" smtClean="0"/>
              <a:t>19/03/2026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4B9FB4-B4D8-4631-96D8-422ADD579006}" type="slidenum">
              <a:rPr lang="en-GB" smtClean="0"/>
              <a:t>‹#›</a:t>
            </a:fld>
            <a:endParaRPr lang="en-GB"/>
          </a:p>
        </p:txBody>
      </p:sp>
    </p:spTree>
    <p:extLst>
      <p:ext uri="{BB962C8B-B14F-4D97-AF65-F5344CB8AC3E}">
        <p14:creationId xmlns:p14="http://schemas.microsoft.com/office/powerpoint/2010/main" val="36931264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48038BB-A219-424C-A605-EF60EEE648A9}" type="datetimeFigureOut">
              <a:rPr lang="en-GB" smtClean="0"/>
              <a:t>19/03/2026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4B9FB4-B4D8-4631-96D8-422ADD579006}" type="slidenum">
              <a:rPr lang="en-GB" smtClean="0"/>
              <a:t>‹#›</a:t>
            </a:fld>
            <a:endParaRPr lang="en-GB"/>
          </a:p>
        </p:txBody>
      </p:sp>
    </p:spTree>
    <p:extLst>
      <p:ext uri="{BB962C8B-B14F-4D97-AF65-F5344CB8AC3E}">
        <p14:creationId xmlns:p14="http://schemas.microsoft.com/office/powerpoint/2010/main" val="6515824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8038BB-A219-424C-A605-EF60EEE648A9}" type="datetimeFigureOut">
              <a:rPr lang="en-GB" smtClean="0"/>
              <a:t>19/03/2026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04B9FB4-B4D8-4631-96D8-422ADD579006}" type="slidenum">
              <a:rPr lang="en-GB" smtClean="0"/>
              <a:t>‹#›</a:t>
            </a:fld>
            <a:endParaRPr lang="en-GB"/>
          </a:p>
        </p:txBody>
      </p:sp>
    </p:spTree>
    <p:extLst>
      <p:ext uri="{BB962C8B-B14F-4D97-AF65-F5344CB8AC3E}">
        <p14:creationId xmlns:p14="http://schemas.microsoft.com/office/powerpoint/2010/main" val="37583719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stretch>
            <a:fillRect/>
          </a:stretch>
        </p:blipFill>
        <p:spPr>
          <a:xfrm>
            <a:off x="11525829" y="1541541"/>
            <a:ext cx="670507" cy="738926"/>
          </a:xfrm>
          <a:prstGeom prst="rect">
            <a:avLst/>
          </a:prstGeom>
        </p:spPr>
      </p:pic>
      <p:sp>
        <p:nvSpPr>
          <p:cNvPr id="9" name="Rectangle 8"/>
          <p:cNvSpPr/>
          <p:nvPr/>
        </p:nvSpPr>
        <p:spPr>
          <a:xfrm>
            <a:off x="-1" y="146726"/>
            <a:ext cx="7150101" cy="762000"/>
          </a:xfrm>
          <a:prstGeom prst="rect">
            <a:avLst/>
          </a:prstGeom>
          <a:solidFill>
            <a:srgbClr val="5B761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65099" y="-123487"/>
            <a:ext cx="7150101" cy="1325563"/>
          </a:xfrm>
        </p:spPr>
        <p:txBody>
          <a:bodyPr/>
          <a:lstStyle/>
          <a:p>
            <a:r>
              <a:rPr lang="en-GB" b="1" dirty="0">
                <a:solidFill>
                  <a:srgbClr val="FFFFFF"/>
                </a:solidFill>
                <a:latin typeface="Century Gothic"/>
                <a:cs typeface="Century Gothic"/>
              </a:rPr>
              <a:t>CURRICULUM NEWSLETTER</a:t>
            </a:r>
          </a:p>
        </p:txBody>
      </p:sp>
      <p:sp>
        <p:nvSpPr>
          <p:cNvPr id="3" name="Content Placeholder 2"/>
          <p:cNvSpPr>
            <a:spLocks noGrp="1"/>
          </p:cNvSpPr>
          <p:nvPr>
            <p:ph idx="1"/>
          </p:nvPr>
        </p:nvSpPr>
        <p:spPr>
          <a:xfrm>
            <a:off x="151369" y="920800"/>
            <a:ext cx="12018681" cy="868532"/>
          </a:xfrm>
          <a:noFill/>
        </p:spPr>
        <p:txBody>
          <a:bodyPr vert="horz" lIns="91440" tIns="45720" rIns="91440" bIns="45720" rtlCol="0" anchor="t">
            <a:normAutofit lnSpcReduction="10000"/>
          </a:bodyPr>
          <a:lstStyle/>
          <a:p>
            <a:pPr marL="0" indent="0">
              <a:lnSpc>
                <a:spcPct val="110000"/>
              </a:lnSpc>
              <a:buNone/>
            </a:pPr>
            <a:r>
              <a:rPr lang="en-GB" sz="1600" i="1" dirty="0">
                <a:latin typeface="Century Gothic"/>
              </a:rPr>
              <a:t>Welcome to the Summer 1 edition of the Year 4 Elm newsletter. You will find lots of information about the curriculum, how to help your child at home and any other notes. If you have any questions, please ask the class teacher. Our current learning journey is: </a:t>
            </a:r>
            <a:r>
              <a:rPr lang="en-GB" sz="1600" b="1" dirty="0">
                <a:latin typeface="Century Gothic"/>
              </a:rPr>
              <a:t>What was it like to be Roman in Rotherham?  </a:t>
            </a:r>
            <a:endParaRPr lang="en-GB" sz="1600" b="1" dirty="0">
              <a:latin typeface="Century Gothic"/>
              <a:cs typeface="Century Gothic"/>
            </a:endParaRPr>
          </a:p>
          <a:p>
            <a:pPr marL="0" indent="0">
              <a:lnSpc>
                <a:spcPct val="110000"/>
              </a:lnSpc>
              <a:buNone/>
            </a:pPr>
            <a:endParaRPr lang="en-GB" dirty="0">
              <a:highlight>
                <a:srgbClr val="FFFF00"/>
              </a:highlight>
              <a:latin typeface="Century Gothic"/>
              <a:cs typeface="Century Gothic"/>
            </a:endParaRPr>
          </a:p>
        </p:txBody>
      </p:sp>
      <p:sp>
        <p:nvSpPr>
          <p:cNvPr id="5" name="Rectangle 4"/>
          <p:cNvSpPr/>
          <p:nvPr/>
        </p:nvSpPr>
        <p:spPr>
          <a:xfrm>
            <a:off x="0" y="6324600"/>
            <a:ext cx="12192000" cy="546100"/>
          </a:xfrm>
          <a:prstGeom prst="rect">
            <a:avLst/>
          </a:prstGeom>
          <a:solidFill>
            <a:srgbClr val="24482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2">
                  <a:lumMod val="50000"/>
                </a:schemeClr>
              </a:solidFill>
            </a:endParaRPr>
          </a:p>
        </p:txBody>
      </p:sp>
      <p:sp>
        <p:nvSpPr>
          <p:cNvPr id="6" name="TextBox 5"/>
          <p:cNvSpPr txBox="1"/>
          <p:nvPr/>
        </p:nvSpPr>
        <p:spPr>
          <a:xfrm>
            <a:off x="9321800" y="6413500"/>
            <a:ext cx="2777699" cy="369332"/>
          </a:xfrm>
          <a:prstGeom prst="rect">
            <a:avLst/>
          </a:prstGeom>
          <a:noFill/>
        </p:spPr>
        <p:txBody>
          <a:bodyPr wrap="none" rtlCol="0">
            <a:spAutoFit/>
          </a:bodyPr>
          <a:lstStyle/>
          <a:p>
            <a:r>
              <a:rPr lang="en-US" b="1">
                <a:solidFill>
                  <a:schemeClr val="bg1"/>
                </a:solidFill>
                <a:latin typeface="Century Gothic"/>
                <a:cs typeface="Century Gothic"/>
              </a:rPr>
              <a:t>MALTBY</a:t>
            </a:r>
            <a:r>
              <a:rPr lang="en-US">
                <a:solidFill>
                  <a:schemeClr val="bg1"/>
                </a:solidFill>
                <a:latin typeface="Century Gothic"/>
                <a:cs typeface="Century Gothic"/>
              </a:rPr>
              <a:t>LEARNINGTRUST</a:t>
            </a:r>
          </a:p>
        </p:txBody>
      </p:sp>
      <p:pic>
        <p:nvPicPr>
          <p:cNvPr id="7" name="Picture 6" descr="MLT.png"/>
          <p:cNvPicPr>
            <a:picLocks noChangeAspect="1"/>
          </p:cNvPicPr>
          <p:nvPr/>
        </p:nvPicPr>
        <p:blipFill rotWithShape="1">
          <a:blip r:embed="rId4" cstate="print">
            <a:extLst>
              <a:ext uri="{28A0092B-C50C-407E-A947-70E740481C1C}">
                <a14:useLocalDpi xmlns:a14="http://schemas.microsoft.com/office/drawing/2010/main" val="0"/>
              </a:ext>
            </a:extLst>
          </a:blip>
          <a:srcRect b="24620"/>
          <a:stretch/>
        </p:blipFill>
        <p:spPr>
          <a:xfrm>
            <a:off x="12700" y="6365068"/>
            <a:ext cx="647699" cy="454832"/>
          </a:xfrm>
          <a:prstGeom prst="rect">
            <a:avLst/>
          </a:prstGeom>
        </p:spPr>
      </p:pic>
      <p:sp>
        <p:nvSpPr>
          <p:cNvPr id="11" name="Rounded Rectangle 10"/>
          <p:cNvSpPr/>
          <p:nvPr/>
        </p:nvSpPr>
        <p:spPr>
          <a:xfrm>
            <a:off x="92502" y="1790591"/>
            <a:ext cx="6179617" cy="4496878"/>
          </a:xfrm>
          <a:prstGeom prst="roundRect">
            <a:avLst/>
          </a:prstGeom>
          <a:noFill/>
          <a:ln w="63500">
            <a:solidFill>
              <a:srgbClr val="01460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6351485" y="1728790"/>
            <a:ext cx="5686627" cy="2160862"/>
          </a:xfrm>
          <a:prstGeom prst="roundRect">
            <a:avLst/>
          </a:prstGeom>
          <a:noFill/>
          <a:ln w="63500">
            <a:solidFill>
              <a:srgbClr val="009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p:cNvPicPr>
            <a:picLocks noChangeAspect="1"/>
          </p:cNvPicPr>
          <p:nvPr/>
        </p:nvPicPr>
        <p:blipFill>
          <a:blip r:embed="rId5"/>
          <a:stretch>
            <a:fillRect/>
          </a:stretch>
        </p:blipFill>
        <p:spPr>
          <a:xfrm>
            <a:off x="6113629" y="5724141"/>
            <a:ext cx="5968482" cy="809800"/>
          </a:xfrm>
          <a:prstGeom prst="rect">
            <a:avLst/>
          </a:prstGeom>
        </p:spPr>
      </p:pic>
      <p:sp>
        <p:nvSpPr>
          <p:cNvPr id="16" name="Rounded Rectangle 15"/>
          <p:cNvSpPr/>
          <p:nvPr/>
        </p:nvSpPr>
        <p:spPr>
          <a:xfrm>
            <a:off x="6352329" y="4042569"/>
            <a:ext cx="5696720" cy="1746621"/>
          </a:xfrm>
          <a:prstGeom prst="roundRect">
            <a:avLst/>
          </a:prstGeom>
          <a:noFill/>
          <a:ln w="63500">
            <a:solidFill>
              <a:srgbClr val="8BDE3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6487204" y="1911374"/>
            <a:ext cx="5380650" cy="2400657"/>
          </a:xfrm>
          <a:prstGeom prst="rect">
            <a:avLst/>
          </a:prstGeom>
          <a:noFill/>
        </p:spPr>
        <p:txBody>
          <a:bodyPr wrap="square" lIns="91440" tIns="45720" rIns="91440" bIns="45720" rtlCol="0" anchor="t">
            <a:spAutoFit/>
          </a:bodyPr>
          <a:lstStyle/>
          <a:p>
            <a:r>
              <a:rPr lang="en-GB" b="1" dirty="0">
                <a:latin typeface="Century Gothic" panose="020B0502020202020204" pitchFamily="34" charset="0"/>
              </a:rPr>
              <a:t>Helping your child at home</a:t>
            </a:r>
          </a:p>
          <a:p>
            <a:r>
              <a:rPr lang="en-GB" sz="1200" dirty="0">
                <a:latin typeface="Century Gothic" panose="020B0502020202020204" pitchFamily="34" charset="0"/>
              </a:rPr>
              <a:t>To support your child at home, you could</a:t>
            </a:r>
            <a:r>
              <a:rPr lang="en-GB" sz="1200" b="1" dirty="0">
                <a:latin typeface="Century Gothic" panose="020B0502020202020204" pitchFamily="34" charset="0"/>
              </a:rPr>
              <a:t>:</a:t>
            </a:r>
          </a:p>
          <a:p>
            <a:pPr marL="285750" indent="-285750">
              <a:buFont typeface="Arial" panose="020B0604020202020204" pitchFamily="34" charset="0"/>
              <a:buChar char="•"/>
            </a:pPr>
            <a:r>
              <a:rPr lang="en-GB" sz="1200" dirty="0">
                <a:latin typeface="Century Gothic"/>
              </a:rPr>
              <a:t>Listen to them read each night and record this in their planner.</a:t>
            </a:r>
          </a:p>
          <a:p>
            <a:pPr marL="285750" indent="-285750">
              <a:buFont typeface="Arial" panose="020B0604020202020204" pitchFamily="34" charset="0"/>
              <a:buChar char="•"/>
            </a:pPr>
            <a:r>
              <a:rPr lang="en-GB" sz="1200" dirty="0">
                <a:latin typeface="Century Gothic"/>
              </a:rPr>
              <a:t>Practise their times table recall each night by asking them quick fire questions. </a:t>
            </a:r>
          </a:p>
          <a:p>
            <a:pPr marL="285750" indent="-285750">
              <a:buFont typeface="Arial" panose="020B0604020202020204" pitchFamily="34" charset="0"/>
              <a:buChar char="•"/>
            </a:pPr>
            <a:r>
              <a:rPr lang="en-GB" sz="1200" dirty="0">
                <a:latin typeface="Century Gothic"/>
              </a:rPr>
              <a:t>Encourage children to log onto times tables games such as hit the button and TT Rockstars.</a:t>
            </a:r>
          </a:p>
          <a:p>
            <a:pPr marL="285750" indent="-285750">
              <a:buFont typeface="Arial" panose="020B0604020202020204" pitchFamily="34" charset="0"/>
              <a:buChar char="•"/>
            </a:pPr>
            <a:r>
              <a:rPr lang="en-GB" sz="1200" b="1" dirty="0">
                <a:latin typeface="Century Gothic"/>
              </a:rPr>
              <a:t>Use the soundcheck feature on TT Rockstars regularly</a:t>
            </a:r>
            <a:endParaRPr lang="en-GB" sz="1200" b="1" dirty="0">
              <a:latin typeface="Century Gothic" panose="020B0502020202020204" pitchFamily="34" charset="0"/>
            </a:endParaRPr>
          </a:p>
          <a:p>
            <a:pPr marL="285750" indent="-285750">
              <a:buFont typeface="Arial" panose="020B0604020202020204" pitchFamily="34" charset="0"/>
              <a:buChar char="•"/>
            </a:pPr>
            <a:r>
              <a:rPr lang="en-GB" sz="1200" dirty="0">
                <a:solidFill>
                  <a:srgbClr val="FF0000"/>
                </a:solidFill>
                <a:latin typeface="Century Gothic"/>
              </a:rPr>
              <a:t>Swimming will be Monday</a:t>
            </a:r>
          </a:p>
          <a:p>
            <a:pPr marL="285750" indent="-285750">
              <a:buFont typeface="Arial" panose="020B0604020202020204" pitchFamily="34" charset="0"/>
              <a:buChar char="•"/>
            </a:pPr>
            <a:r>
              <a:rPr lang="en-GB" sz="1200" dirty="0">
                <a:solidFill>
                  <a:srgbClr val="FF0000"/>
                </a:solidFill>
                <a:latin typeface="Century Gothic"/>
              </a:rPr>
              <a:t>PE on Thursday</a:t>
            </a:r>
            <a:endParaRPr lang="en-GB" sz="1200" dirty="0">
              <a:latin typeface="Century Gothic"/>
            </a:endParaRPr>
          </a:p>
          <a:p>
            <a:pPr marL="171450" indent="-171450">
              <a:buFont typeface="Arial" panose="020B0604020202020204" pitchFamily="34" charset="0"/>
              <a:buChar char="•"/>
            </a:pPr>
            <a:endParaRPr lang="en-GB" sz="1200" dirty="0">
              <a:latin typeface="Century Gothic" panose="020B0502020202020204" pitchFamily="34" charset="0"/>
            </a:endParaRPr>
          </a:p>
          <a:p>
            <a:pPr marL="171450" indent="-171450">
              <a:buFont typeface="Arial" panose="020B0604020202020204" pitchFamily="34" charset="0"/>
              <a:buChar char="•"/>
            </a:pPr>
            <a:endParaRPr lang="en-GB" sz="1200" b="1" dirty="0">
              <a:latin typeface="Century Gothic" panose="020B0502020202020204" pitchFamily="34" charset="0"/>
            </a:endParaRPr>
          </a:p>
        </p:txBody>
      </p:sp>
      <p:sp>
        <p:nvSpPr>
          <p:cNvPr id="18" name="TextBox 17"/>
          <p:cNvSpPr txBox="1"/>
          <p:nvPr/>
        </p:nvSpPr>
        <p:spPr>
          <a:xfrm>
            <a:off x="6487204" y="4041319"/>
            <a:ext cx="5489796" cy="1892826"/>
          </a:xfrm>
          <a:prstGeom prst="rect">
            <a:avLst/>
          </a:prstGeom>
          <a:noFill/>
        </p:spPr>
        <p:txBody>
          <a:bodyPr wrap="square" lIns="91440" tIns="45720" rIns="91440" bIns="45720" rtlCol="0" anchor="t">
            <a:spAutoFit/>
          </a:bodyPr>
          <a:lstStyle/>
          <a:p>
            <a:r>
              <a:rPr lang="en-GB" b="1" dirty="0">
                <a:latin typeface="Century Gothic" panose="020B0502020202020204" pitchFamily="34" charset="0"/>
              </a:rPr>
              <a:t>Notes</a:t>
            </a:r>
          </a:p>
          <a:p>
            <a:r>
              <a:rPr lang="en-GB" sz="1050" b="1" dirty="0">
                <a:latin typeface="Century Gothic"/>
              </a:rPr>
              <a:t>1</a:t>
            </a:r>
            <a:r>
              <a:rPr lang="en-GB" sz="1050" dirty="0">
                <a:latin typeface="Century Gothic"/>
              </a:rPr>
              <a:t>3</a:t>
            </a:r>
            <a:r>
              <a:rPr lang="en-GB" sz="1050" baseline="30000" dirty="0">
                <a:latin typeface="Century Gothic"/>
              </a:rPr>
              <a:t>th</a:t>
            </a:r>
            <a:r>
              <a:rPr lang="en-GB" sz="1050" dirty="0">
                <a:latin typeface="Century Gothic"/>
              </a:rPr>
              <a:t> April: Return to school</a:t>
            </a:r>
          </a:p>
          <a:p>
            <a:r>
              <a:rPr lang="en-GB" sz="1050" dirty="0">
                <a:latin typeface="Century Gothic"/>
                <a:ea typeface="Calibri"/>
                <a:cs typeface="Calibri"/>
              </a:rPr>
              <a:t>21</a:t>
            </a:r>
            <a:r>
              <a:rPr lang="en-GB" sz="1050" baseline="30000" dirty="0">
                <a:latin typeface="Century Gothic"/>
                <a:ea typeface="Calibri"/>
                <a:cs typeface="Calibri"/>
              </a:rPr>
              <a:t>st</a:t>
            </a:r>
            <a:r>
              <a:rPr lang="en-GB" sz="1050" dirty="0">
                <a:latin typeface="Century Gothic"/>
                <a:ea typeface="Calibri"/>
                <a:cs typeface="Calibri"/>
              </a:rPr>
              <a:t> April: Stay and x tables @2.30pm</a:t>
            </a:r>
          </a:p>
          <a:p>
            <a:r>
              <a:rPr lang="en-GB" sz="1050" dirty="0">
                <a:latin typeface="Century Gothic"/>
                <a:ea typeface="Calibri"/>
                <a:cs typeface="Calibri"/>
              </a:rPr>
              <a:t>4</a:t>
            </a:r>
            <a:r>
              <a:rPr lang="en-GB" sz="1050" baseline="30000" dirty="0">
                <a:latin typeface="Century Gothic"/>
                <a:ea typeface="Calibri"/>
                <a:cs typeface="Calibri"/>
              </a:rPr>
              <a:t>th</a:t>
            </a:r>
            <a:r>
              <a:rPr lang="en-GB" sz="1050" dirty="0">
                <a:latin typeface="Century Gothic"/>
                <a:ea typeface="Calibri"/>
                <a:cs typeface="Calibri"/>
              </a:rPr>
              <a:t> May: May Day bank holiday</a:t>
            </a:r>
          </a:p>
          <a:p>
            <a:r>
              <a:rPr lang="en-GB" sz="1050" dirty="0">
                <a:latin typeface="Century Gothic"/>
                <a:ea typeface="Calibri"/>
                <a:cs typeface="Calibri"/>
              </a:rPr>
              <a:t>5</a:t>
            </a:r>
            <a:r>
              <a:rPr lang="en-GB" sz="1050" baseline="30000" dirty="0">
                <a:latin typeface="Century Gothic"/>
                <a:ea typeface="Calibri"/>
                <a:cs typeface="Calibri"/>
              </a:rPr>
              <a:t>th</a:t>
            </a:r>
            <a:r>
              <a:rPr lang="en-GB" sz="1050" dirty="0">
                <a:latin typeface="Century Gothic"/>
                <a:ea typeface="Calibri"/>
                <a:cs typeface="Calibri"/>
              </a:rPr>
              <a:t> May: KS2 Coffee Afternoon @2.15pm</a:t>
            </a:r>
          </a:p>
          <a:p>
            <a:r>
              <a:rPr lang="en-GB" sz="1050" dirty="0">
                <a:latin typeface="Century Gothic"/>
                <a:ea typeface="Calibri"/>
                <a:cs typeface="Calibri"/>
              </a:rPr>
              <a:t>11</a:t>
            </a:r>
            <a:r>
              <a:rPr lang="en-GB" sz="1050" baseline="30000" dirty="0">
                <a:latin typeface="Century Gothic"/>
                <a:ea typeface="Calibri"/>
                <a:cs typeface="Calibri"/>
              </a:rPr>
              <a:t>th</a:t>
            </a:r>
            <a:r>
              <a:rPr lang="en-GB" sz="1050" dirty="0">
                <a:latin typeface="Century Gothic"/>
                <a:ea typeface="Calibri"/>
                <a:cs typeface="Calibri"/>
              </a:rPr>
              <a:t> May: Roman Workshop</a:t>
            </a:r>
          </a:p>
          <a:p>
            <a:r>
              <a:rPr lang="en-GB" sz="1050" dirty="0">
                <a:latin typeface="Century Gothic"/>
                <a:ea typeface="Calibri"/>
                <a:cs typeface="Calibri"/>
              </a:rPr>
              <a:t>22</a:t>
            </a:r>
            <a:r>
              <a:rPr lang="en-GB" sz="1050" baseline="30000" dirty="0">
                <a:latin typeface="Century Gothic"/>
                <a:ea typeface="Calibri"/>
                <a:cs typeface="Calibri"/>
              </a:rPr>
              <a:t>nd</a:t>
            </a:r>
            <a:r>
              <a:rPr lang="en-GB" sz="1050" dirty="0">
                <a:latin typeface="Century Gothic"/>
                <a:ea typeface="Calibri"/>
                <a:cs typeface="Calibri"/>
              </a:rPr>
              <a:t> May: Last day before half term</a:t>
            </a:r>
          </a:p>
          <a:p>
            <a:endParaRPr lang="en-GB" sz="900" dirty="0">
              <a:latin typeface="Century Gothic"/>
              <a:ea typeface="Calibri"/>
              <a:cs typeface="Calibri"/>
            </a:endParaRPr>
          </a:p>
          <a:p>
            <a:endParaRPr lang="en-GB" sz="900" dirty="0">
              <a:latin typeface="Century Gothic" panose="020B0502020202020204" pitchFamily="34" charset="0"/>
              <a:ea typeface="Calibri"/>
              <a:cs typeface="Calibri"/>
            </a:endParaRPr>
          </a:p>
          <a:p>
            <a:endParaRPr lang="en-GB" sz="900" dirty="0">
              <a:latin typeface="Century Gothic" panose="020B0502020202020204" pitchFamily="34" charset="0"/>
              <a:ea typeface="Calibri"/>
              <a:cs typeface="Calibri"/>
            </a:endParaRPr>
          </a:p>
          <a:p>
            <a:endParaRPr lang="en-GB" sz="900" dirty="0">
              <a:latin typeface="Century Gothic" panose="020B0502020202020204" pitchFamily="34" charset="0"/>
              <a:ea typeface="Calibri"/>
              <a:cs typeface="Calibri"/>
            </a:endParaRPr>
          </a:p>
        </p:txBody>
      </p:sp>
      <p:sp>
        <p:nvSpPr>
          <p:cNvPr id="19" name="Rectangle 18"/>
          <p:cNvSpPr/>
          <p:nvPr/>
        </p:nvSpPr>
        <p:spPr>
          <a:xfrm>
            <a:off x="212970" y="1906183"/>
            <a:ext cx="6006577" cy="3924151"/>
          </a:xfrm>
          <a:prstGeom prst="rect">
            <a:avLst/>
          </a:prstGeom>
        </p:spPr>
        <p:txBody>
          <a:bodyPr wrap="square" lIns="91440" tIns="45720" rIns="91440" bIns="45720" anchor="t">
            <a:spAutoFit/>
          </a:bodyPr>
          <a:lstStyle/>
          <a:p>
            <a:pPr algn="ctr"/>
            <a:r>
              <a:rPr lang="en-GB" sz="1800" b="1" dirty="0">
                <a:latin typeface="Century Gothic" panose="020B0502020202020204" pitchFamily="34" charset="0"/>
              </a:rPr>
              <a:t>Curriculum outline</a:t>
            </a:r>
          </a:p>
          <a:p>
            <a:r>
              <a:rPr lang="en-GB" sz="1050" b="1" dirty="0">
                <a:latin typeface="Century Gothic"/>
              </a:rPr>
              <a:t>Reading: </a:t>
            </a:r>
            <a:r>
              <a:rPr lang="en-GB" sz="1050" dirty="0">
                <a:latin typeface="Century Gothic"/>
              </a:rPr>
              <a:t>This half term, the children will be reading the text ‘The Thieves of Ostia</a:t>
            </a:r>
            <a:r>
              <a:rPr lang="en-GB" sz="1050" i="1" dirty="0">
                <a:latin typeface="Century Gothic"/>
              </a:rPr>
              <a:t>'</a:t>
            </a:r>
            <a:r>
              <a:rPr lang="en-GB" sz="1050" dirty="0">
                <a:latin typeface="Century Gothic"/>
              </a:rPr>
              <a:t>. We will be using extracts to build comprehension skills by analysing vocabulary and answering different style questions. We will also be using a selection of texts to build our reading fluency. </a:t>
            </a:r>
          </a:p>
          <a:p>
            <a:endParaRPr lang="en-GB" sz="1050" b="1" dirty="0">
              <a:latin typeface="Century Gothic" panose="020B0502020202020204" pitchFamily="34" charset="0"/>
            </a:endParaRPr>
          </a:p>
          <a:p>
            <a:r>
              <a:rPr lang="en-GB" sz="1050" b="1" dirty="0">
                <a:latin typeface="Century Gothic"/>
              </a:rPr>
              <a:t>Writing: </a:t>
            </a:r>
            <a:r>
              <a:rPr lang="en-GB" sz="1050" dirty="0">
                <a:latin typeface="Century Gothic"/>
              </a:rPr>
              <a:t>This half term, the children will be writing to entertain by writing a narrative based on the picture book, Aladdin. They will also be writing to inform in the style of a letter. This is will be written from the perspective of a Roman soldier. </a:t>
            </a:r>
            <a:endParaRPr lang="en-GB" sz="1050" dirty="0">
              <a:latin typeface="Century Gothic" panose="020B0502020202020204" pitchFamily="34" charset="0"/>
            </a:endParaRPr>
          </a:p>
          <a:p>
            <a:endParaRPr lang="en-GB" sz="1050" dirty="0">
              <a:latin typeface="Century Gothic" panose="020B0502020202020204" pitchFamily="34" charset="0"/>
            </a:endParaRPr>
          </a:p>
          <a:p>
            <a:r>
              <a:rPr lang="en-GB" sz="1050" b="1" dirty="0">
                <a:latin typeface="Century Gothic"/>
              </a:rPr>
              <a:t>Maths: </a:t>
            </a:r>
            <a:r>
              <a:rPr lang="en-GB" sz="1050" dirty="0">
                <a:latin typeface="Century Gothic"/>
              </a:rPr>
              <a:t>This half terms maths focus is fractions and decimals. This will include finding fractions of shapes, amounts and equivalency. This will be followed by tenths, hundredths and calculating with decimals. </a:t>
            </a:r>
          </a:p>
          <a:p>
            <a:endParaRPr lang="en-GB" sz="1050" b="1" dirty="0">
              <a:latin typeface="Century Gothic" panose="020B0502020202020204" pitchFamily="34" charset="0"/>
            </a:endParaRPr>
          </a:p>
          <a:p>
            <a:r>
              <a:rPr lang="en-GB" sz="1050" b="1" dirty="0">
                <a:latin typeface="Century Gothic"/>
              </a:rPr>
              <a:t>Science: </a:t>
            </a:r>
            <a:r>
              <a:rPr lang="en-GB" sz="1050" dirty="0">
                <a:latin typeface="Century Gothic"/>
              </a:rPr>
              <a:t>The children will be learning about sound. They will be learning about how a sound is created and travels to the ear. Children will also investigate pitch and volume. </a:t>
            </a:r>
          </a:p>
          <a:p>
            <a:endParaRPr lang="en-GB" sz="1050" dirty="0">
              <a:latin typeface="Century Gothic"/>
              <a:cs typeface="Century Gothic"/>
            </a:endParaRPr>
          </a:p>
          <a:p>
            <a:r>
              <a:rPr lang="en-GB" sz="1050" b="1" dirty="0">
                <a:latin typeface="Century Gothic"/>
                <a:cs typeface="Century Gothic"/>
              </a:rPr>
              <a:t>Art:  </a:t>
            </a:r>
            <a:r>
              <a:rPr lang="en-GB" sz="1050" dirty="0">
                <a:latin typeface="Century Gothic"/>
                <a:cs typeface="Century Gothic"/>
              </a:rPr>
              <a:t>Children will be developing their sketching skills and will create a piece of art in the style of Rembrandt.  </a:t>
            </a:r>
          </a:p>
          <a:p>
            <a:endParaRPr lang="en-GB" sz="1050" b="1" dirty="0">
              <a:latin typeface="Century Gothic" panose="020B0502020202020204" pitchFamily="34" charset="0"/>
              <a:cs typeface="Century Gothic"/>
            </a:endParaRPr>
          </a:p>
          <a:p>
            <a:r>
              <a:rPr lang="en-GB" sz="1050" b="1" dirty="0">
                <a:latin typeface="Century Gothic"/>
                <a:cs typeface="Century Gothic"/>
              </a:rPr>
              <a:t>History: </a:t>
            </a:r>
            <a:r>
              <a:rPr lang="en-GB" sz="1050" dirty="0">
                <a:latin typeface="Century Gothic"/>
                <a:cs typeface="Century Gothic"/>
              </a:rPr>
              <a:t>Children will learn about the Romans and what life was like for them. We will look at Hadrian’s Wall and how this links to the Roman empire as well as what their beliefs and pastimes were. </a:t>
            </a:r>
            <a:endParaRPr lang="en-GB" sz="1050" b="1" dirty="0">
              <a:latin typeface="Century Gothic" panose="020B0502020202020204" pitchFamily="34" charset="0"/>
              <a:cs typeface="Century Gothic"/>
            </a:endParaRPr>
          </a:p>
        </p:txBody>
      </p:sp>
      <p:pic>
        <p:nvPicPr>
          <p:cNvPr id="1026" name="Picture 2">
            <a:extLst>
              <a:ext uri="{FF2B5EF4-FFF2-40B4-BE49-F238E27FC236}">
                <a16:creationId xmlns:a16="http://schemas.microsoft.com/office/drawing/2014/main" id="{E589C383-A81F-FDDA-E053-F9280C0EC83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107991" y="37708"/>
            <a:ext cx="991507" cy="100317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1">
            <a:extLst>
              <a:ext uri="{FF2B5EF4-FFF2-40B4-BE49-F238E27FC236}">
                <a16:creationId xmlns:a16="http://schemas.microsoft.com/office/drawing/2014/main" id="{25D523B9-8D24-F5BD-B27E-BE6E7A206131}"/>
              </a:ext>
            </a:extLst>
          </p:cNvPr>
          <p:cNvSpPr txBox="1"/>
          <p:nvPr/>
        </p:nvSpPr>
        <p:spPr>
          <a:xfrm>
            <a:off x="9599484" y="143485"/>
            <a:ext cx="1639883" cy="27699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200">
                <a:solidFill>
                  <a:srgbClr val="08390D"/>
                </a:solidFill>
                <a:latin typeface="Century Gothic" panose="020B0502020202020204" pitchFamily="34" charset="0"/>
              </a:rPr>
              <a:t>MALTBY REDWOOD</a:t>
            </a:r>
          </a:p>
        </p:txBody>
      </p:sp>
      <p:sp>
        <p:nvSpPr>
          <p:cNvPr id="4" name="TextBox 1">
            <a:extLst>
              <a:ext uri="{FF2B5EF4-FFF2-40B4-BE49-F238E27FC236}">
                <a16:creationId xmlns:a16="http://schemas.microsoft.com/office/drawing/2014/main" id="{1ECEEA62-C989-042D-8BAD-E4DBF665099D}"/>
              </a:ext>
            </a:extLst>
          </p:cNvPr>
          <p:cNvSpPr txBox="1"/>
          <p:nvPr/>
        </p:nvSpPr>
        <p:spPr>
          <a:xfrm>
            <a:off x="9508647" y="389812"/>
            <a:ext cx="1821556" cy="461665"/>
          </a:xfrm>
          <a:prstGeom prst="rect">
            <a:avLst/>
          </a:prstGeom>
          <a:solidFill>
            <a:schemeClr val="bg1"/>
          </a:solid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400" dirty="0">
                <a:solidFill>
                  <a:srgbClr val="5B7611"/>
                </a:solidFill>
                <a:latin typeface="Century Gothic" panose="020B0502020202020204" pitchFamily="34" charset="0"/>
              </a:rPr>
              <a:t>Year Four</a:t>
            </a:r>
          </a:p>
        </p:txBody>
      </p:sp>
      <p:sp>
        <p:nvSpPr>
          <p:cNvPr id="15" name="TextBox 14">
            <a:extLst>
              <a:ext uri="{FF2B5EF4-FFF2-40B4-BE49-F238E27FC236}">
                <a16:creationId xmlns:a16="http://schemas.microsoft.com/office/drawing/2014/main" id="{1EB06065-3832-C3F4-3ECF-86725A599A7D}"/>
              </a:ext>
            </a:extLst>
          </p:cNvPr>
          <p:cNvSpPr txBox="1"/>
          <p:nvPr/>
        </p:nvSpPr>
        <p:spPr>
          <a:xfrm>
            <a:off x="564203" y="6420679"/>
            <a:ext cx="4836421" cy="369332"/>
          </a:xfrm>
          <a:prstGeom prst="rect">
            <a:avLst/>
          </a:prstGeom>
          <a:noFill/>
        </p:spPr>
        <p:txBody>
          <a:bodyPr wrap="square" rtlCol="0">
            <a:spAutoFit/>
          </a:bodyPr>
          <a:lstStyle/>
          <a:p>
            <a:r>
              <a:rPr lang="en-GB">
                <a:solidFill>
                  <a:schemeClr val="bg1"/>
                </a:solidFill>
                <a:latin typeface="Century Gothic" panose="020B0502020202020204" pitchFamily="34" charset="0"/>
              </a:rPr>
              <a:t>Exceptional Experiences. Successful Lives.</a:t>
            </a:r>
          </a:p>
        </p:txBody>
      </p:sp>
    </p:spTree>
    <p:extLst>
      <p:ext uri="{BB962C8B-B14F-4D97-AF65-F5344CB8AC3E}">
        <p14:creationId xmlns:p14="http://schemas.microsoft.com/office/powerpoint/2010/main" val="38849237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AF17E2FDA37F3488FAD318C0F6A1A14" ma:contentTypeVersion="18" ma:contentTypeDescription="Create a new document." ma:contentTypeScope="" ma:versionID="1b8547cb46d4bfe67e65b4a24a38c887">
  <xsd:schema xmlns:xsd="http://www.w3.org/2001/XMLSchema" xmlns:xs="http://www.w3.org/2001/XMLSchema" xmlns:p="http://schemas.microsoft.com/office/2006/metadata/properties" xmlns:ns2="dc690742-2524-4025-b538-9cd498dbe1fd" xmlns:ns3="fc16dd24-add4-428f-9ac6-f058d03e6d9c" targetNamespace="http://schemas.microsoft.com/office/2006/metadata/properties" ma:root="true" ma:fieldsID="38639f2bb2945270b92cd6d85bdf34f9" ns2:_="" ns3:_="">
    <xsd:import namespace="dc690742-2524-4025-b538-9cd498dbe1fd"/>
    <xsd:import namespace="fc16dd24-add4-428f-9ac6-f058d03e6d9c"/>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LengthInSeconds" minOccurs="0"/>
                <xsd:element ref="ns2:MediaServiceSearchProperties" minOccurs="0"/>
                <xsd:element ref="ns2:MediaServiceObjectDetectorVersion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690742-2524-4025-b538-9cd498dbe1f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367698e-f182-4eb1-8c33-7d8ebf6b25f7"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21" nillable="true" ma:displayName="Location" ma:internalName="MediaServiceLocation"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c16dd24-add4-428f-9ac6-f058d03e6d9c"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a8efe0f9-f997-4dc1-8f84-2ad5a9857ad0}" ma:internalName="TaxCatchAll" ma:showField="CatchAllData" ma:web="fc16dd24-add4-428f-9ac6-f058d03e6d9c">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fc16dd24-add4-428f-9ac6-f058d03e6d9c">
      <UserInfo>
        <DisplayName>Ruth Berry</DisplayName>
        <AccountId>349</AccountId>
        <AccountType/>
      </UserInfo>
      <UserInfo>
        <DisplayName>Jessica Gurran</DisplayName>
        <AccountId>247</AccountId>
        <AccountType/>
      </UserInfo>
      <UserInfo>
        <DisplayName>Ashleigh Hall</DisplayName>
        <AccountId>79</AccountId>
        <AccountType/>
      </UserInfo>
    </SharedWithUsers>
    <TaxCatchAll xmlns="fc16dd24-add4-428f-9ac6-f058d03e6d9c" xsi:nil="true"/>
    <lcf76f155ced4ddcb4097134ff3c332f xmlns="dc690742-2524-4025-b538-9cd498dbe1fd">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AF1A4AD-244B-4899-B765-F87560A77C99}"/>
</file>

<file path=customXml/itemProps2.xml><?xml version="1.0" encoding="utf-8"?>
<ds:datastoreItem xmlns:ds="http://schemas.openxmlformats.org/officeDocument/2006/customXml" ds:itemID="{6995AED5-77EA-492A-8503-EFD365384F7D}">
  <ds:schemaRefs>
    <ds:schemaRef ds:uri="http://schemas.microsoft.com/sharepoint/v3/contenttype/forms"/>
  </ds:schemaRefs>
</ds:datastoreItem>
</file>

<file path=customXml/itemProps3.xml><?xml version="1.0" encoding="utf-8"?>
<ds:datastoreItem xmlns:ds="http://schemas.openxmlformats.org/officeDocument/2006/customXml" ds:itemID="{EDE93574-EE39-422C-B453-5A2BB9EC40D9}">
  <ds:schemaRefs>
    <ds:schemaRef ds:uri="http://purl.org/dc/elements/1.1/"/>
    <ds:schemaRef ds:uri="http://schemas.microsoft.com/office/infopath/2007/PartnerControls"/>
    <ds:schemaRef ds:uri="fc16dd24-add4-428f-9ac6-f058d03e6d9c"/>
    <ds:schemaRef ds:uri="http://www.w3.org/XML/1998/namespace"/>
    <ds:schemaRef ds:uri="http://schemas.openxmlformats.org/package/2006/metadata/core-properties"/>
    <ds:schemaRef ds:uri="http://schemas.microsoft.com/office/2006/metadata/properties"/>
    <ds:schemaRef ds:uri="http://purl.org/dc/dcmitype/"/>
    <ds:schemaRef ds:uri="http://schemas.microsoft.com/office/2006/documentManagement/types"/>
    <ds:schemaRef ds:uri="9cfbcba5-6d6c-495e-ae3b-6a546fd1ab9d"/>
    <ds:schemaRef ds:uri="http://purl.org/dc/terms/"/>
  </ds:schemaRefs>
</ds:datastoreItem>
</file>

<file path=docProps/app.xml><?xml version="1.0" encoding="utf-8"?>
<Properties xmlns="http://schemas.openxmlformats.org/officeDocument/2006/extended-properties" xmlns:vt="http://schemas.openxmlformats.org/officeDocument/2006/docPropsVTypes">
  <TotalTime>315</TotalTime>
  <Words>434</Words>
  <Application>Microsoft Office PowerPoint</Application>
  <PresentationFormat>Widescreen</PresentationFormat>
  <Paragraphs>36</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Aptos</vt:lpstr>
      <vt:lpstr>Arial</vt:lpstr>
      <vt:lpstr>Calibri</vt:lpstr>
      <vt:lpstr>Calibri Light</vt:lpstr>
      <vt:lpstr>Century Gothic</vt:lpstr>
      <vt:lpstr>Office Theme</vt:lpstr>
      <vt:lpstr>CURRICULUM NEWSLETTER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NURSERY NEWS</dc:title>
  <dc:creator>Ruth Berry</dc:creator>
  <cp:lastModifiedBy>Ruth Berry</cp:lastModifiedBy>
  <cp:revision>174</cp:revision>
  <dcterms:created xsi:type="dcterms:W3CDTF">2020-07-17T09:38:24Z</dcterms:created>
  <dcterms:modified xsi:type="dcterms:W3CDTF">2026-03-19T14:05:57Z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0x010100EAF17E2FDA37F3488FAD318C0F6A1A14</vt:lpwstr>
  </property>
  <property fmtid="{D5CDD505-2E9C-101B-9397-08002B2CF9AE}" pid="3" name="MediaServiceImageTags">
    <vt:lpwstr/>
  </property>
</Properties>
</file>